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78" r:id="rId2"/>
  </p:sldMasterIdLst>
  <p:notesMasterIdLst>
    <p:notesMasterId r:id="rId22"/>
  </p:notesMasterIdLst>
  <p:handoutMasterIdLst>
    <p:handoutMasterId r:id="rId23"/>
  </p:handoutMasterIdLst>
  <p:sldIdLst>
    <p:sldId id="257" r:id="rId3"/>
    <p:sldId id="367" r:id="rId4"/>
    <p:sldId id="380" r:id="rId5"/>
    <p:sldId id="382" r:id="rId6"/>
    <p:sldId id="363" r:id="rId7"/>
    <p:sldId id="390" r:id="rId8"/>
    <p:sldId id="391" r:id="rId9"/>
    <p:sldId id="392" r:id="rId10"/>
    <p:sldId id="393" r:id="rId11"/>
    <p:sldId id="395" r:id="rId12"/>
    <p:sldId id="368" r:id="rId13"/>
    <p:sldId id="369" r:id="rId14"/>
    <p:sldId id="374" r:id="rId15"/>
    <p:sldId id="376" r:id="rId16"/>
    <p:sldId id="375" r:id="rId17"/>
    <p:sldId id="397" r:id="rId18"/>
    <p:sldId id="388" r:id="rId19"/>
    <p:sldId id="389" r:id="rId20"/>
    <p:sldId id="3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5050"/>
    <a:srgbClr val="FF6969"/>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5" d="100"/>
          <a:sy n="115" d="100"/>
        </p:scale>
        <p:origin x="37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a:t>İşyeri Sağlık ve Güvenlik Birimi</a:t>
            </a: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9B8A8D-DF9D-4447-8BDF-5AE18FCE69B3}" type="datetimeFigureOut">
              <a:rPr lang="tr-TR" smtClean="0"/>
              <a:pPr/>
              <a:t>21.08.2020</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D756E5-FAF7-4AB7-997D-FE81495DF9EB}" type="slidenum">
              <a:rPr lang="tr-TR" smtClean="0"/>
              <a:pPr/>
              <a:t>‹#›</a:t>
            </a:fld>
            <a:endParaRPr lang="tr-TR"/>
          </a:p>
        </p:txBody>
      </p:sp>
    </p:spTree>
    <p:extLst>
      <p:ext uri="{BB962C8B-B14F-4D97-AF65-F5344CB8AC3E}">
        <p14:creationId xmlns:p14="http://schemas.microsoft.com/office/powerpoint/2010/main" val="287028690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tr-TR"/>
              <a:t>İşyeri Sağlık ve Güvenlik Birimi</a:t>
            </a: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74338-352B-4B77-A44E-623356EF54EB}" type="datetimeFigureOut">
              <a:rPr lang="tr-TR" smtClean="0"/>
              <a:pPr/>
              <a:t>21.08.2020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FC2A2-59E6-441C-AE41-8FAB36663B6F}" type="slidenum">
              <a:rPr lang="tr-TR" smtClean="0"/>
              <a:pPr/>
              <a:t>‹#›</a:t>
            </a:fld>
            <a:endParaRPr lang="tr-TR"/>
          </a:p>
        </p:txBody>
      </p:sp>
    </p:spTree>
    <p:extLst>
      <p:ext uri="{BB962C8B-B14F-4D97-AF65-F5344CB8AC3E}">
        <p14:creationId xmlns:p14="http://schemas.microsoft.com/office/powerpoint/2010/main" val="74501191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2</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249356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15</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304676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17</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3461756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18</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984662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19</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3713873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3</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4011770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4</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386816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5</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415069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10</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857492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11</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150276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12</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12667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13</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278619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8D0FC2A2-59E6-441C-AE41-8FAB36663B6F}" type="slidenum">
              <a:rPr lang="tr-TR" smtClean="0"/>
              <a:pPr/>
              <a:t>14</a:t>
            </a:fld>
            <a:endParaRPr lang="tr-TR"/>
          </a:p>
        </p:txBody>
      </p:sp>
      <p:sp>
        <p:nvSpPr>
          <p:cNvPr id="5" name="4 Üstbilgi Yer Tutucusu"/>
          <p:cNvSpPr>
            <a:spLocks noGrp="1"/>
          </p:cNvSpPr>
          <p:nvPr>
            <p:ph type="hdr" sz="quarter" idx="11"/>
          </p:nvPr>
        </p:nvSpPr>
        <p:spPr/>
        <p:txBody>
          <a:bodyPr/>
          <a:lstStyle/>
          <a:p>
            <a:r>
              <a:rPr lang="tr-TR"/>
              <a:t>İşyeri Sağlık ve Güvenlik Birimi</a:t>
            </a:r>
          </a:p>
        </p:txBody>
      </p:sp>
    </p:spTree>
    <p:extLst>
      <p:ext uri="{BB962C8B-B14F-4D97-AF65-F5344CB8AC3E}">
        <p14:creationId xmlns:p14="http://schemas.microsoft.com/office/powerpoint/2010/main" val="420327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a:t>Asıl başlık stili için tıklatın</a:t>
            </a: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0350563-6B7F-45D4-9BB0-898A14BAB9C6}" type="datetime1">
              <a:rPr lang="en-US" smtClean="0"/>
              <a:pPr/>
              <a:t>8/21/2020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3189E9FC-7DBB-456C-BEFC-BD900DFD65AE}" type="datetime1">
              <a:rPr lang="en-US" smtClean="0"/>
              <a:pPr/>
              <a:t>8/21/2020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8FD933B7-3263-4131-84AD-07F516B27C50}" type="datetime1">
              <a:rPr lang="en-US" smtClean="0"/>
              <a:pPr/>
              <a:t>8/21/2020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1861B741-51A6-4FFB-BB92-4614CB49AA1E}" type="datetime1">
              <a:rPr lang="en-US" smtClean="0"/>
              <a:pPr/>
              <a:t>8/21/2020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84F1DCBC-090A-4089-9ED6-D406587AA273}" type="datetime1">
              <a:rPr lang="en-US" smtClean="0"/>
              <a:pPr/>
              <a:t>8/21/2020</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83B46100-3E97-4F09-A5EC-C993820552C3}" type="datetime1">
              <a:rPr lang="en-US" smtClean="0"/>
              <a:pPr/>
              <a:t>8/21/2020</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7E9A466F-A61D-4CB7-A6FE-0405A158791F}" type="datetime1">
              <a:rPr lang="en-US" smtClean="0"/>
              <a:pPr/>
              <a:t>8/21/2020</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049820A4-CCAA-4B08-9D62-1782FC907D73}" type="datetime1">
              <a:rPr lang="en-US" smtClean="0"/>
              <a:pPr/>
              <a:t>8/21/2020</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0571632-45D4-4785-94F3-09EF327A5BED}" type="datetime1">
              <a:rPr lang="en-US" smtClean="0"/>
              <a:pPr/>
              <a:t>8/21/2020</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B5ABB5D5-EDFD-4880-824B-1E7B3D42F84C}" type="datetime1">
              <a:rPr lang="en-US" smtClean="0"/>
              <a:pPr/>
              <a:t>8/21/2020</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5098954-8EC9-4306-A95C-1581E4909AC4}" type="datetime1">
              <a:rPr lang="en-US" smtClean="0"/>
              <a:pPr/>
              <a:t>8/21/2020</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84EFE8E0-2BE3-46A1-88AE-F7A53F014D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5">
                <a:lumMod val="75000"/>
              </a:schemeClr>
            </a:gs>
          </a:gsLst>
          <a:lin ang="5400000" scaled="1"/>
          <a:tileRect/>
        </a:gra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94716-A821-4631-BA64-43F0B9B94881}" type="datetime1">
              <a:rPr lang="en-US" smtClean="0"/>
              <a:pPr/>
              <a:t>8/21/2020</a:t>
            </a:fld>
            <a:endParaRPr lang="en-US"/>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FE8E0-2BE3-46A1-88AE-F7A53F014D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jp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hyperlink" Target="mailto:nil&#252;ferefe@hotmail.com" TargetMode="External"/><Relationship Id="rId2" Type="http://schemas.openxmlformats.org/officeDocument/2006/relationships/hyperlink" Target="mailto:metinaltinisik72@gmail.com" TargetMode="External"/><Relationship Id="rId1" Type="http://schemas.openxmlformats.org/officeDocument/2006/relationships/slideLayout" Target="../slideLayouts/slideLayout2.xml"/><Relationship Id="rId4" Type="http://schemas.openxmlformats.org/officeDocument/2006/relationships/hyperlink" Target="mailto:betul35gungor@gmail.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merkezisgb.meb.gov.tr/www/egitim-kurumlarinda-hijyen-sartlarinin-gelistirilmesi-ve-enfeksiyon-onleme-kontrol-kilavuzu/icerik/24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56E5FFBA-BBA0-4475-9468-2D76BC1FFC60}"/>
              </a:ext>
            </a:extLst>
          </p:cNvPr>
          <p:cNvSpPr/>
          <p:nvPr/>
        </p:nvSpPr>
        <p:spPr>
          <a:xfrm>
            <a:off x="6161901" y="509632"/>
            <a:ext cx="5906531" cy="4339650"/>
          </a:xfrm>
          <a:prstGeom prst="rect">
            <a:avLst/>
          </a:prstGeom>
          <a:noFill/>
        </p:spPr>
        <p:txBody>
          <a:bodyPr wrap="square" lIns="91440" tIns="45720" rIns="91440" bIns="45720">
            <a:spAutoFit/>
          </a:bodyPr>
          <a:lstStyle/>
          <a:p>
            <a:pPr algn="ctr"/>
            <a:r>
              <a:rPr lang="tr-TR" sz="6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«Okulum Temiz» </a:t>
            </a:r>
            <a:r>
              <a:rPr lang="tr-TR" sz="60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Belgelendirme</a:t>
            </a:r>
          </a:p>
          <a:p>
            <a:pPr algn="ctr"/>
            <a:r>
              <a:rPr lang="tr-TR"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Süreci</a:t>
            </a:r>
            <a:endParaRPr lang="tr-TR"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tr-TR"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tr-TR"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tr-TR" sz="32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2020</a:t>
            </a:r>
            <a:endParaRPr lang="tr-TR" sz="3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5 Slayt Numarası Yer Tutucusu"/>
          <p:cNvSpPr>
            <a:spLocks noGrp="1"/>
          </p:cNvSpPr>
          <p:nvPr>
            <p:ph type="sldNum" sz="quarter" idx="12"/>
          </p:nvPr>
        </p:nvSpPr>
        <p:spPr>
          <a:xfrm>
            <a:off x="11788346" y="6492875"/>
            <a:ext cx="403654" cy="365125"/>
          </a:xfrm>
        </p:spPr>
        <p:txBody>
          <a:bodyPr/>
          <a:lstStyle/>
          <a:p>
            <a:fld id="{84EFE8E0-2BE3-46A1-88AE-F7A53F014DCD}" type="slidenum">
              <a:rPr lang="en-US" smtClean="0"/>
              <a:pPr/>
              <a:t>1</a:t>
            </a:fld>
            <a:endParaRPr lang="en-US"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482" y="1039282"/>
            <a:ext cx="3810000" cy="3810000"/>
          </a:xfrm>
          <a:prstGeom prst="rect">
            <a:avLst/>
          </a:prstGeom>
        </p:spPr>
      </p:pic>
    </p:spTree>
    <p:extLst>
      <p:ext uri="{BB962C8B-B14F-4D97-AF65-F5344CB8AC3E}">
        <p14:creationId xmlns:p14="http://schemas.microsoft.com/office/powerpoint/2010/main" val="2500184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10</a:t>
            </a:fld>
            <a:endParaRPr lang="en-US" dirty="0"/>
          </a:p>
        </p:txBody>
      </p:sp>
      <p:sp>
        <p:nvSpPr>
          <p:cNvPr id="3" name="Dikdörtgen 2"/>
          <p:cNvSpPr/>
          <p:nvPr/>
        </p:nvSpPr>
        <p:spPr>
          <a:xfrm>
            <a:off x="230659" y="1383957"/>
            <a:ext cx="5353395" cy="2062103"/>
          </a:xfrm>
          <a:prstGeom prst="rect">
            <a:avLst/>
          </a:prstGeom>
        </p:spPr>
        <p:txBody>
          <a:bodyPr wrap="square">
            <a:spAutoFit/>
          </a:bodyPr>
          <a:lstStyle/>
          <a:p>
            <a:r>
              <a:rPr lang="tr-TR" sz="3200" dirty="0"/>
              <a:t>Kılavuz şartlarına uygun olduğu değerlendirilen okullara </a:t>
            </a:r>
            <a:r>
              <a:rPr lang="tr-TR" sz="3200" b="1" i="1" dirty="0">
                <a:solidFill>
                  <a:srgbClr val="00B050"/>
                </a:solidFill>
              </a:rPr>
              <a:t>Okulum Temiz </a:t>
            </a:r>
            <a:r>
              <a:rPr lang="tr-TR" sz="3200" b="1" i="1" dirty="0" smtClean="0">
                <a:solidFill>
                  <a:srgbClr val="00B050"/>
                </a:solidFill>
              </a:rPr>
              <a:t>Belgesi </a:t>
            </a:r>
            <a:r>
              <a:rPr lang="tr-TR" sz="3200" dirty="0"/>
              <a:t>düzenlenecektir.</a:t>
            </a:r>
          </a:p>
        </p:txBody>
      </p:sp>
      <p:graphicFrame>
        <p:nvGraphicFramePr>
          <p:cNvPr id="4" name="Nesne 3"/>
          <p:cNvGraphicFramePr>
            <a:graphicFrameLocks noChangeAspect="1"/>
          </p:cNvGraphicFramePr>
          <p:nvPr>
            <p:extLst/>
          </p:nvPr>
        </p:nvGraphicFramePr>
        <p:xfrm>
          <a:off x="7423471" y="1257299"/>
          <a:ext cx="3829050" cy="5418138"/>
        </p:xfrm>
        <a:graphic>
          <a:graphicData uri="http://schemas.openxmlformats.org/presentationml/2006/ole">
            <mc:AlternateContent xmlns:mc="http://schemas.openxmlformats.org/markup-compatibility/2006">
              <mc:Choice xmlns:v="urn:schemas-microsoft-com:vml" Requires="v">
                <p:oleObj spid="_x0000_s2052" name="Acrobat Document" r:id="rId4" imgW="5667363" imgH="8020022" progId="Acrobat.Document.DC">
                  <p:embed/>
                </p:oleObj>
              </mc:Choice>
              <mc:Fallback>
                <p:oleObj name="Acrobat Document" r:id="rId4" imgW="5667363" imgH="8020022" progId="Acrobat.Document.DC">
                  <p:embed/>
                  <p:pic>
                    <p:nvPicPr>
                      <p:cNvPr id="4" name="Nesne 3"/>
                      <p:cNvPicPr/>
                      <p:nvPr/>
                    </p:nvPicPr>
                    <p:blipFill>
                      <a:blip r:embed="rId5"/>
                      <a:stretch>
                        <a:fillRect/>
                      </a:stretch>
                    </p:blipFill>
                    <p:spPr>
                      <a:xfrm>
                        <a:off x="7423471" y="1257299"/>
                        <a:ext cx="3829050" cy="5418138"/>
                      </a:xfrm>
                      <a:prstGeom prst="rect">
                        <a:avLst/>
                      </a:prstGeom>
                    </p:spPr>
                  </p:pic>
                </p:oleObj>
              </mc:Fallback>
            </mc:AlternateContent>
          </a:graphicData>
        </a:graphic>
      </p:graphicFrame>
      <p:pic>
        <p:nvPicPr>
          <p:cNvPr id="12" name="Resim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6" name="Resim 5" descr="Tse, &quot;Ts 148&quot; Standardı ile &quot;Ts 81&quot; Standardında Değişikliğe Gitti - Ekonomi"/>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3307647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11</a:t>
            </a:fld>
            <a:endParaRPr lang="en-US" dirty="0"/>
          </a:p>
        </p:txBody>
      </p:sp>
      <p:sp>
        <p:nvSpPr>
          <p:cNvPr id="3" name="Dikdörtgen 2"/>
          <p:cNvSpPr/>
          <p:nvPr/>
        </p:nvSpPr>
        <p:spPr>
          <a:xfrm>
            <a:off x="230658" y="1383957"/>
            <a:ext cx="7326287" cy="2554545"/>
          </a:xfrm>
          <a:prstGeom prst="rect">
            <a:avLst/>
          </a:prstGeom>
        </p:spPr>
        <p:txBody>
          <a:bodyPr wrap="square">
            <a:spAutoFit/>
          </a:bodyPr>
          <a:lstStyle/>
          <a:p>
            <a:pPr algn="just"/>
            <a:r>
              <a:rPr lang="tr-TR" sz="3200" dirty="0">
                <a:latin typeface="Cambria" panose="02040503050406030204" pitchFamily="18" charset="0"/>
                <a:ea typeface="Cambria" panose="02040503050406030204" pitchFamily="18" charset="0"/>
              </a:rPr>
              <a:t>Okullar;</a:t>
            </a:r>
          </a:p>
          <a:p>
            <a:pPr algn="just"/>
            <a:r>
              <a:rPr lang="tr-TR" sz="3200" dirty="0">
                <a:latin typeface="Cambria" panose="02040503050406030204" pitchFamily="18" charset="0"/>
                <a:ea typeface="Cambria" panose="02040503050406030204" pitchFamily="18" charset="0"/>
              </a:rPr>
              <a:t>Belgelendirme başvurusu öncesinde kılavuz şartlarına uygunluğunu </a:t>
            </a:r>
            <a:r>
              <a:rPr lang="tr-TR" sz="3200" b="1" i="1" dirty="0">
                <a:solidFill>
                  <a:srgbClr val="FF0000"/>
                </a:solidFill>
                <a:latin typeface="Cambria" panose="02040503050406030204" pitchFamily="18" charset="0"/>
                <a:ea typeface="Cambria" panose="02040503050406030204" pitchFamily="18" charset="0"/>
              </a:rPr>
              <a:t>Öz Değerlendirme Soru Listesi"</a:t>
            </a:r>
            <a:r>
              <a:rPr lang="tr-TR" sz="3200" dirty="0">
                <a:latin typeface="Cambria" panose="02040503050406030204" pitchFamily="18" charset="0"/>
                <a:ea typeface="Cambria" panose="02040503050406030204" pitchFamily="18" charset="0"/>
              </a:rPr>
              <a:t> ile gözden geçireceklerdir.</a:t>
            </a:r>
          </a:p>
        </p:txBody>
      </p:sp>
      <p:pic>
        <p:nvPicPr>
          <p:cNvPr id="12" name="İçerik Yer Tutucusu 2">
            <a:extLst>
              <a:ext uri="{FF2B5EF4-FFF2-40B4-BE49-F238E27FC236}">
                <a16:creationId xmlns:a16="http://schemas.microsoft.com/office/drawing/2014/main" id="{AAF9C62F-CE99-40C0-8317-680FC17D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946" y="1383957"/>
            <a:ext cx="4265361" cy="5368147"/>
          </a:xfrm>
          <a:prstGeom prst="rect">
            <a:avLst/>
          </a:prstGeom>
          <a:ln>
            <a:noFill/>
          </a:ln>
          <a:effectLst>
            <a:softEdge rad="112500"/>
          </a:effectLst>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4" name="Resim 13" descr="Tse, &quot;Ts 148&quot; Standardı ile &quot;Ts 81&quot; Standardında Değişikliğe Gitti - Ekonom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300" y="431085"/>
            <a:ext cx="992808" cy="648072"/>
          </a:xfrm>
          <a:prstGeom prst="rect">
            <a:avLst/>
          </a:prstGeom>
          <a:noFill/>
          <a:ln>
            <a:noFill/>
          </a:ln>
        </p:spPr>
      </p:pic>
    </p:spTree>
    <p:extLst>
      <p:ext uri="{BB962C8B-B14F-4D97-AF65-F5344CB8AC3E}">
        <p14:creationId xmlns:p14="http://schemas.microsoft.com/office/powerpoint/2010/main" val="2888147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12</a:t>
            </a:fld>
            <a:endParaRPr lang="en-US" dirty="0"/>
          </a:p>
        </p:txBody>
      </p:sp>
      <p:sp>
        <p:nvSpPr>
          <p:cNvPr id="3" name="Dikdörtgen 2"/>
          <p:cNvSpPr/>
          <p:nvPr/>
        </p:nvSpPr>
        <p:spPr>
          <a:xfrm>
            <a:off x="230659" y="1507525"/>
            <a:ext cx="7125730" cy="4031873"/>
          </a:xfrm>
          <a:prstGeom prst="rect">
            <a:avLst/>
          </a:prstGeom>
        </p:spPr>
        <p:txBody>
          <a:bodyPr wrap="square">
            <a:spAutoFit/>
          </a:bodyPr>
          <a:lstStyle/>
          <a:p>
            <a:r>
              <a:rPr lang="tr-TR" sz="3200" dirty="0">
                <a:latin typeface="Cambria" panose="02040503050406030204" pitchFamily="18" charset="0"/>
                <a:ea typeface="Cambria" panose="02040503050406030204" pitchFamily="18" charset="0"/>
              </a:rPr>
              <a:t>Belgelendirme başvuruları 4 Ağustos 2020 tarihinden itibaren, </a:t>
            </a:r>
            <a:r>
              <a:rPr lang="tr-TR" sz="3200" b="1" i="1" dirty="0">
                <a:solidFill>
                  <a:srgbClr val="FF0000"/>
                </a:solidFill>
                <a:latin typeface="Cambria" panose="02040503050406030204" pitchFamily="18" charset="0"/>
                <a:ea typeface="Cambria" panose="02040503050406030204" pitchFamily="18" charset="0"/>
              </a:rPr>
              <a:t>Okulum Temiz Belgelendirme Başvuru Formu </a:t>
            </a:r>
            <a:r>
              <a:rPr lang="tr-TR" sz="3200" dirty="0">
                <a:latin typeface="Cambria" panose="02040503050406030204" pitchFamily="18" charset="0"/>
                <a:ea typeface="Cambria" panose="02040503050406030204" pitchFamily="18" charset="0"/>
              </a:rPr>
              <a:t> içeriğine uygun olarak </a:t>
            </a:r>
            <a:r>
              <a:rPr lang="tr-TR" sz="3200" b="1" i="1" dirty="0">
                <a:solidFill>
                  <a:srgbClr val="00B050"/>
                </a:solidFill>
                <a:latin typeface="Cambria" panose="02040503050406030204" pitchFamily="18" charset="0"/>
                <a:ea typeface="Cambria" panose="02040503050406030204" pitchFamily="18" charset="0"/>
              </a:rPr>
              <a:t>http://merkezisgb.meb.gov.tr/belgelendirme </a:t>
            </a:r>
            <a:r>
              <a:rPr lang="tr-TR" sz="3200" dirty="0">
                <a:latin typeface="Cambria" panose="02040503050406030204" pitchFamily="18" charset="0"/>
                <a:ea typeface="Cambria" panose="02040503050406030204" pitchFamily="18" charset="0"/>
              </a:rPr>
              <a:t>adresinde Yönetim Sistemi Belgelendirme Portalı üzerinden alınacaktır.</a:t>
            </a:r>
          </a:p>
        </p:txBody>
      </p:sp>
      <p:pic>
        <p:nvPicPr>
          <p:cNvPr id="4" name="Resim 3"/>
          <p:cNvPicPr>
            <a:picLocks noChangeAspect="1"/>
          </p:cNvPicPr>
          <p:nvPr/>
        </p:nvPicPr>
        <p:blipFill>
          <a:blip r:embed="rId3"/>
          <a:stretch>
            <a:fillRect/>
          </a:stretch>
        </p:blipFill>
        <p:spPr>
          <a:xfrm>
            <a:off x="7713096" y="1146949"/>
            <a:ext cx="4231768" cy="5528488"/>
          </a:xfrm>
          <a:prstGeom prst="rect">
            <a:avLst/>
          </a:prstGeom>
          <a:ln>
            <a:noFill/>
          </a:ln>
          <a:effectLst>
            <a:softEdge rad="112500"/>
          </a:effec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3" name="Resim 12" descr="Tse, &quot;Ts 148&quot; Standardı ile &quot;Ts 81&quot; Standardında Değişikliğe Gitti - Ekonom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2885953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13</a:t>
            </a:fld>
            <a:endParaRPr lang="en-US" dirty="0"/>
          </a:p>
        </p:txBody>
      </p:sp>
      <p:pic>
        <p:nvPicPr>
          <p:cNvPr id="6" name="Resim 5">
            <a:extLst>
              <a:ext uri="{FF2B5EF4-FFF2-40B4-BE49-F238E27FC236}">
                <a16:creationId xmlns:a16="http://schemas.microsoft.com/office/drawing/2014/main" id="{2515DA83-2E28-4AEC-BDCF-0E69CDC389F4}"/>
              </a:ext>
            </a:extLst>
          </p:cNvPr>
          <p:cNvPicPr>
            <a:picLocks noChangeAspect="1"/>
          </p:cNvPicPr>
          <p:nvPr/>
        </p:nvPicPr>
        <p:blipFill>
          <a:blip r:embed="rId3"/>
          <a:stretch>
            <a:fillRect/>
          </a:stretch>
        </p:blipFill>
        <p:spPr>
          <a:xfrm>
            <a:off x="230658" y="2085282"/>
            <a:ext cx="11714205" cy="4337039"/>
          </a:xfrm>
          <a:prstGeom prst="rect">
            <a:avLst/>
          </a:prstGeom>
          <a:ln>
            <a:noFill/>
          </a:ln>
          <a:effectLst>
            <a:softEdge rad="112500"/>
          </a:effectLst>
        </p:spPr>
      </p:pic>
      <p:sp>
        <p:nvSpPr>
          <p:cNvPr id="8" name="Ok: Sağ 7">
            <a:extLst>
              <a:ext uri="{FF2B5EF4-FFF2-40B4-BE49-F238E27FC236}">
                <a16:creationId xmlns:a16="http://schemas.microsoft.com/office/drawing/2014/main" id="{8C213B6D-D7B8-46A9-9EA1-30C1429C9A59}"/>
              </a:ext>
            </a:extLst>
          </p:cNvPr>
          <p:cNvSpPr/>
          <p:nvPr/>
        </p:nvSpPr>
        <p:spPr>
          <a:xfrm rot="2087595">
            <a:off x="7376844" y="5540365"/>
            <a:ext cx="774621" cy="42764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6" name="Metin kutusu 15">
            <a:extLst>
              <a:ext uri="{FF2B5EF4-FFF2-40B4-BE49-F238E27FC236}">
                <a16:creationId xmlns:a16="http://schemas.microsoft.com/office/drawing/2014/main" id="{AF99FFA9-8255-4A29-99B2-99CD52F6D919}"/>
              </a:ext>
            </a:extLst>
          </p:cNvPr>
          <p:cNvSpPr txBox="1"/>
          <p:nvPr/>
        </p:nvSpPr>
        <p:spPr>
          <a:xfrm>
            <a:off x="230658" y="1397553"/>
            <a:ext cx="6098958" cy="523220"/>
          </a:xfrm>
          <a:prstGeom prst="rect">
            <a:avLst/>
          </a:prstGeom>
          <a:noFill/>
        </p:spPr>
        <p:txBody>
          <a:bodyPr wrap="square">
            <a:spAutoFit/>
          </a:bodyPr>
          <a:lstStyle/>
          <a:p>
            <a:r>
              <a:rPr lang="tr-TR" sz="2800" dirty="0">
                <a:latin typeface="Cambria" panose="02040503050406030204" pitchFamily="18" charset="0"/>
                <a:ea typeface="Cambria" panose="02040503050406030204" pitchFamily="18" charset="0"/>
              </a:rPr>
              <a:t>Yönetim Sistemi Belgelendirme Portalı </a:t>
            </a:r>
            <a:endParaRPr lang="tr-TR" sz="2800" dirty="0"/>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3" name="Resim 12" descr="Tse, &quot;Ts 148&quot; Standardı ile &quot;Ts 81&quot; Standardında Değişikliğe Gitti - Ekonom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300" y="431085"/>
            <a:ext cx="992808" cy="648072"/>
          </a:xfrm>
          <a:prstGeom prst="rect">
            <a:avLst/>
          </a:prstGeom>
          <a:noFill/>
          <a:ln>
            <a:noFill/>
          </a:ln>
        </p:spPr>
      </p:pic>
    </p:spTree>
    <p:extLst>
      <p:ext uri="{BB962C8B-B14F-4D97-AF65-F5344CB8AC3E}">
        <p14:creationId xmlns:p14="http://schemas.microsoft.com/office/powerpoint/2010/main" val="3501082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230659" y="107092"/>
            <a:ext cx="11714205" cy="972065"/>
            <a:chOff x="205945" y="313038"/>
            <a:chExt cx="11714205" cy="972065"/>
          </a:xfrm>
        </p:grpSpPr>
        <p:sp>
          <p:nvSpPr>
            <p:cNvPr id="15" name="14 Yuvarlatılmış Dikdörtgen"/>
            <p:cNvSpPr/>
            <p:nvPr/>
          </p:nvSpPr>
          <p:spPr>
            <a:xfrm>
              <a:off x="205945" y="313038"/>
              <a:ext cx="11714205" cy="9720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Metin kutusu"/>
            <p:cNvSpPr txBox="1"/>
            <p:nvPr/>
          </p:nvSpPr>
          <p:spPr>
            <a:xfrm>
              <a:off x="1243913" y="617838"/>
              <a:ext cx="9522941" cy="400110"/>
            </a:xfrm>
            <a:prstGeom prst="rect">
              <a:avLst/>
            </a:prstGeom>
            <a:noFill/>
          </p:spPr>
          <p:txBody>
            <a:bodyPr wrap="square" rtlCol="0">
              <a:spAutoFit/>
            </a:bodyPr>
            <a:lstStyle/>
            <a:p>
              <a:pPr algn="ctr"/>
              <a:r>
                <a:rPr lang="tr-TR" sz="2000" spc="600" dirty="0">
                  <a:solidFill>
                    <a:srgbClr val="00B050"/>
                  </a:solidFill>
                </a:rPr>
                <a:t>İş Yeri Sağlık ve Güvenlik Birimi</a:t>
              </a:r>
            </a:p>
          </p:txBody>
        </p:sp>
      </p:grpSp>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14</a:t>
            </a:fld>
            <a:endParaRPr lang="en-US" dirty="0"/>
          </a:p>
        </p:txBody>
      </p:sp>
      <p:pic>
        <p:nvPicPr>
          <p:cNvPr id="8" name="Resim 7">
            <a:extLst>
              <a:ext uri="{FF2B5EF4-FFF2-40B4-BE49-F238E27FC236}">
                <a16:creationId xmlns:a16="http://schemas.microsoft.com/office/drawing/2014/main" id="{4A2940B2-8C04-4CAB-BDB3-4BBEB3CA7DF5}"/>
              </a:ext>
            </a:extLst>
          </p:cNvPr>
          <p:cNvPicPr>
            <a:picLocks noChangeAspect="1"/>
          </p:cNvPicPr>
          <p:nvPr/>
        </p:nvPicPr>
        <p:blipFill>
          <a:blip r:embed="rId3"/>
          <a:stretch>
            <a:fillRect/>
          </a:stretch>
        </p:blipFill>
        <p:spPr>
          <a:xfrm>
            <a:off x="2536298" y="1240311"/>
            <a:ext cx="6987597" cy="5510597"/>
          </a:xfrm>
          <a:prstGeom prst="rect">
            <a:avLst/>
          </a:prstGeom>
          <a:ln>
            <a:noFill/>
          </a:ln>
          <a:effectLst>
            <a:softEdge rad="112500"/>
          </a:effectLst>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3" name="Resim 12" descr="Tse, &quot;Ts 148&quot; Standardı ile &quot;Ts 81&quot; Standardında Değişikliğe Gitti - Ekonom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2151373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15</a:t>
            </a:fld>
            <a:endParaRPr lang="en-US" dirty="0"/>
          </a:p>
        </p:txBody>
      </p:sp>
      <p:pic>
        <p:nvPicPr>
          <p:cNvPr id="6" name="Resim 5">
            <a:extLst>
              <a:ext uri="{FF2B5EF4-FFF2-40B4-BE49-F238E27FC236}">
                <a16:creationId xmlns:a16="http://schemas.microsoft.com/office/drawing/2014/main" id="{71E7F98E-2C63-4C55-9862-531DF68DF568}"/>
              </a:ext>
            </a:extLst>
          </p:cNvPr>
          <p:cNvPicPr>
            <a:picLocks noChangeAspect="1"/>
          </p:cNvPicPr>
          <p:nvPr/>
        </p:nvPicPr>
        <p:blipFill>
          <a:blip r:embed="rId3"/>
          <a:stretch>
            <a:fillRect/>
          </a:stretch>
        </p:blipFill>
        <p:spPr>
          <a:xfrm>
            <a:off x="2954031" y="1160536"/>
            <a:ext cx="6283938" cy="5590372"/>
          </a:xfrm>
          <a:prstGeom prst="rect">
            <a:avLst/>
          </a:prstGeom>
          <a:ln>
            <a:noFill/>
          </a:ln>
          <a:effectLst>
            <a:softEdge rad="112500"/>
          </a:effectLst>
        </p:spPr>
      </p:pic>
      <p:sp>
        <p:nvSpPr>
          <p:cNvPr id="8" name="Ok: Sağ 7">
            <a:extLst>
              <a:ext uri="{FF2B5EF4-FFF2-40B4-BE49-F238E27FC236}">
                <a16:creationId xmlns:a16="http://schemas.microsoft.com/office/drawing/2014/main" id="{B90D08D6-8488-44D3-995D-43EDA09B02CE}"/>
              </a:ext>
            </a:extLst>
          </p:cNvPr>
          <p:cNvSpPr/>
          <p:nvPr/>
        </p:nvSpPr>
        <p:spPr>
          <a:xfrm rot="2087595">
            <a:off x="4669154" y="5984250"/>
            <a:ext cx="774621" cy="42764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3" name="Resim 12" descr="Tse, &quot;Ts 148&quot; Standardı ile &quot;Ts 81&quot; Standardında Değişikliğe Gitti - Ekonomi"/>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87300" y="270741"/>
            <a:ext cx="992808" cy="648072"/>
          </a:xfrm>
          <a:prstGeom prst="rect">
            <a:avLst/>
          </a:prstGeom>
          <a:noFill/>
          <a:ln>
            <a:noFill/>
          </a:ln>
        </p:spPr>
      </p:pic>
    </p:spTree>
    <p:extLst>
      <p:ext uri="{BB962C8B-B14F-4D97-AF65-F5344CB8AC3E}">
        <p14:creationId xmlns:p14="http://schemas.microsoft.com/office/powerpoint/2010/main" val="1333290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t>OKULUM TEMİZ BİLGİ </a:t>
            </a:r>
            <a:r>
              <a:rPr lang="tr-TR" b="1" dirty="0" smtClean="0"/>
              <a:t>İLETİŞİM </a:t>
            </a:r>
            <a:r>
              <a:rPr lang="tr-TR" b="1" dirty="0"/>
              <a:t>MERKEZİ GÖREVLİ BİLGİLERİ</a:t>
            </a:r>
            <a:r>
              <a:rPr lang="tr-TR" dirty="0"/>
              <a:t>	</a:t>
            </a:r>
          </a:p>
        </p:txBody>
      </p:sp>
      <p:sp>
        <p:nvSpPr>
          <p:cNvPr id="3" name="İçerik Yer Tutucusu 2"/>
          <p:cNvSpPr>
            <a:spLocks noGrp="1"/>
          </p:cNvSpPr>
          <p:nvPr>
            <p:ph idx="1"/>
          </p:nvPr>
        </p:nvSpPr>
        <p:spPr/>
        <p:txBody>
          <a:bodyPr>
            <a:normAutofit/>
          </a:bodyPr>
          <a:lstStyle/>
          <a:p>
            <a:pPr marL="0" indent="0">
              <a:buNone/>
            </a:pPr>
            <a:r>
              <a:rPr lang="tr-TR" dirty="0"/>
              <a:t>		</a:t>
            </a:r>
          </a:p>
        </p:txBody>
      </p:sp>
      <p:graphicFrame>
        <p:nvGraphicFramePr>
          <p:cNvPr id="4" name="Tablo 3"/>
          <p:cNvGraphicFramePr>
            <a:graphicFrameLocks noGrp="1"/>
          </p:cNvGraphicFramePr>
          <p:nvPr>
            <p:extLst>
              <p:ext uri="{D42A27DB-BD31-4B8C-83A1-F6EECF244321}">
                <p14:modId xmlns:p14="http://schemas.microsoft.com/office/powerpoint/2010/main" val="3114801708"/>
              </p:ext>
            </p:extLst>
          </p:nvPr>
        </p:nvGraphicFramePr>
        <p:xfrm>
          <a:off x="939453" y="1772817"/>
          <a:ext cx="10349231" cy="4320479"/>
        </p:xfrm>
        <a:graphic>
          <a:graphicData uri="http://schemas.openxmlformats.org/drawingml/2006/table">
            <a:tbl>
              <a:tblPr/>
              <a:tblGrid>
                <a:gridCol w="603500">
                  <a:extLst>
                    <a:ext uri="{9D8B030D-6E8A-4147-A177-3AD203B41FA5}">
                      <a16:colId xmlns:a16="http://schemas.microsoft.com/office/drawing/2014/main" val="20000"/>
                    </a:ext>
                  </a:extLst>
                </a:gridCol>
                <a:gridCol w="1072109">
                  <a:extLst>
                    <a:ext uri="{9D8B030D-6E8A-4147-A177-3AD203B41FA5}">
                      <a16:colId xmlns:a16="http://schemas.microsoft.com/office/drawing/2014/main" val="20001"/>
                    </a:ext>
                  </a:extLst>
                </a:gridCol>
                <a:gridCol w="1973042">
                  <a:extLst>
                    <a:ext uri="{9D8B030D-6E8A-4147-A177-3AD203B41FA5}">
                      <a16:colId xmlns:a16="http://schemas.microsoft.com/office/drawing/2014/main" val="20002"/>
                    </a:ext>
                  </a:extLst>
                </a:gridCol>
                <a:gridCol w="1207249">
                  <a:extLst>
                    <a:ext uri="{9D8B030D-6E8A-4147-A177-3AD203B41FA5}">
                      <a16:colId xmlns:a16="http://schemas.microsoft.com/office/drawing/2014/main" val="20003"/>
                    </a:ext>
                  </a:extLst>
                </a:gridCol>
                <a:gridCol w="1450501">
                  <a:extLst>
                    <a:ext uri="{9D8B030D-6E8A-4147-A177-3AD203B41FA5}">
                      <a16:colId xmlns:a16="http://schemas.microsoft.com/office/drawing/2014/main" val="20004"/>
                    </a:ext>
                  </a:extLst>
                </a:gridCol>
                <a:gridCol w="1311355">
                  <a:extLst>
                    <a:ext uri="{9D8B030D-6E8A-4147-A177-3AD203B41FA5}">
                      <a16:colId xmlns:a16="http://schemas.microsoft.com/office/drawing/2014/main" val="20005"/>
                    </a:ext>
                  </a:extLst>
                </a:gridCol>
                <a:gridCol w="2731475">
                  <a:extLst>
                    <a:ext uri="{9D8B030D-6E8A-4147-A177-3AD203B41FA5}">
                      <a16:colId xmlns:a16="http://schemas.microsoft.com/office/drawing/2014/main" val="20006"/>
                    </a:ext>
                  </a:extLst>
                </a:gridCol>
              </a:tblGrid>
              <a:tr h="1669277">
                <a:tc>
                  <a:txBody>
                    <a:bodyPr/>
                    <a:lstStyle/>
                    <a:p>
                      <a:pPr algn="ctr" fontAlgn="ctr"/>
                      <a:r>
                        <a:rPr lang="tr-TR" dirty="0">
                          <a:solidFill>
                            <a:schemeClr val="accent5">
                              <a:lumMod val="50000"/>
                            </a:schemeClr>
                          </a:solidFill>
                        </a:rPr>
                        <a:t>Sıra</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dirty="0">
                          <a:solidFill>
                            <a:schemeClr val="accent5">
                              <a:lumMod val="50000"/>
                            </a:schemeClr>
                          </a:solidFill>
                        </a:rPr>
                        <a:t>İl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dirty="0">
                          <a:solidFill>
                            <a:schemeClr val="accent5">
                              <a:lumMod val="50000"/>
                            </a:schemeClr>
                          </a:solidFill>
                        </a:rPr>
                        <a:t>Adı ve Soyadı</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dirty="0">
                          <a:solidFill>
                            <a:schemeClr val="accent5">
                              <a:lumMod val="50000"/>
                            </a:schemeClr>
                          </a:solidFill>
                        </a:rPr>
                        <a:t>Görevi</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dirty="0">
                          <a:solidFill>
                            <a:schemeClr val="accent5">
                              <a:lumMod val="50000"/>
                            </a:schemeClr>
                          </a:solidFill>
                        </a:rPr>
                        <a:t>Cep Telefonu</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tr-TR" dirty="0">
                          <a:solidFill>
                            <a:schemeClr val="accent5">
                              <a:lumMod val="50000"/>
                            </a:schemeClr>
                          </a:solidFill>
                        </a:rPr>
                        <a:t>İş Telefonu</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dirty="0">
                          <a:solidFill>
                            <a:schemeClr val="accent5">
                              <a:lumMod val="50000"/>
                            </a:schemeClr>
                          </a:solidFill>
                        </a:rPr>
                        <a:t>E-Posta Adresi</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883734">
                <a:tc>
                  <a:txBody>
                    <a:bodyPr/>
                    <a:lstStyle/>
                    <a:p>
                      <a:pPr algn="ctr" fontAlgn="b"/>
                      <a:r>
                        <a:rPr lang="tr-TR" dirty="0">
                          <a:solidFill>
                            <a:schemeClr val="accent5">
                              <a:lumMod val="50000"/>
                            </a:schemeClr>
                          </a:solidFill>
                        </a:rPr>
                        <a:t>1</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İZMİR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METİN ALTINIŞIK</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ŞEF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5306908490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2322803826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hlinkClick r:id="rId2"/>
                        </a:rPr>
                        <a:t>metinaltinisik72@gmail.com</a:t>
                      </a:r>
                      <a:endParaRPr lang="tr-TR" dirty="0">
                        <a:solidFill>
                          <a:schemeClr val="accent5">
                            <a:lumMod val="50000"/>
                          </a:schemeClr>
                        </a:solidFill>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83734">
                <a:tc>
                  <a:txBody>
                    <a:bodyPr/>
                    <a:lstStyle/>
                    <a:p>
                      <a:pPr algn="ctr" fontAlgn="b"/>
                      <a:r>
                        <a:rPr lang="tr-TR">
                          <a:solidFill>
                            <a:schemeClr val="accent5">
                              <a:lumMod val="50000"/>
                            </a:schemeClr>
                          </a:solidFill>
                        </a:rPr>
                        <a:t>2</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a:solidFill>
                            <a:schemeClr val="accent5">
                              <a:lumMod val="50000"/>
                            </a:schemeClr>
                          </a:solidFill>
                        </a:rPr>
                        <a:t>İZMİR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NİLÜFER YILMAZ</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ŞEF</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5317910983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2322803824</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hlinkClick r:id="rId3"/>
                        </a:rPr>
                        <a:t>nilüferefe@hotmail.com</a:t>
                      </a:r>
                      <a:endParaRPr lang="tr-TR" dirty="0">
                        <a:solidFill>
                          <a:schemeClr val="accent5">
                            <a:lumMod val="50000"/>
                          </a:schemeClr>
                        </a:solidFill>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883734">
                <a:tc>
                  <a:txBody>
                    <a:bodyPr/>
                    <a:lstStyle/>
                    <a:p>
                      <a:pPr algn="ctr" fontAlgn="b"/>
                      <a:r>
                        <a:rPr lang="tr-TR" dirty="0">
                          <a:solidFill>
                            <a:schemeClr val="accent5">
                              <a:lumMod val="50000"/>
                            </a:schemeClr>
                          </a:solidFill>
                        </a:rPr>
                        <a:t>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İZMİR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BETÜL GÜNGÖR</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TEKNİSYEN</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5071376835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rPr>
                        <a:t>2322803825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tr-TR" dirty="0">
                          <a:solidFill>
                            <a:schemeClr val="accent5">
                              <a:lumMod val="50000"/>
                            </a:schemeClr>
                          </a:solidFill>
                          <a:hlinkClick r:id="rId4"/>
                        </a:rPr>
                        <a:t>betul35gungor@gmail.com</a:t>
                      </a:r>
                      <a:endParaRPr lang="tr-TR" dirty="0">
                        <a:solidFill>
                          <a:schemeClr val="accent5">
                            <a:lumMod val="50000"/>
                          </a:schemeClr>
                        </a:solidFill>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881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230659" y="107092"/>
            <a:ext cx="11714205" cy="972065"/>
            <a:chOff x="205945" y="313038"/>
            <a:chExt cx="11714205" cy="972065"/>
          </a:xfrm>
        </p:grpSpPr>
        <p:sp>
          <p:nvSpPr>
            <p:cNvPr id="15" name="14 Yuvarlatılmış Dikdörtgen"/>
            <p:cNvSpPr/>
            <p:nvPr/>
          </p:nvSpPr>
          <p:spPr>
            <a:xfrm>
              <a:off x="205945" y="313038"/>
              <a:ext cx="11714205" cy="9720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Metin kutusu"/>
            <p:cNvSpPr txBox="1"/>
            <p:nvPr/>
          </p:nvSpPr>
          <p:spPr>
            <a:xfrm>
              <a:off x="1243913" y="617838"/>
              <a:ext cx="9522941" cy="400110"/>
            </a:xfrm>
            <a:prstGeom prst="rect">
              <a:avLst/>
            </a:prstGeom>
            <a:noFill/>
          </p:spPr>
          <p:txBody>
            <a:bodyPr wrap="square" rtlCol="0">
              <a:spAutoFit/>
            </a:bodyPr>
            <a:lstStyle/>
            <a:p>
              <a:pPr algn="ctr"/>
              <a:r>
                <a:rPr lang="tr-TR" sz="2000" spc="600" dirty="0">
                  <a:solidFill>
                    <a:srgbClr val="00B050"/>
                  </a:solidFill>
                </a:rPr>
                <a:t>İş Yeri Sağlık ve Güvenlik Birimi</a:t>
              </a:r>
            </a:p>
          </p:txBody>
        </p:sp>
      </p:grpSp>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17</a:t>
            </a:fld>
            <a:endParaRPr lang="en-US" dirty="0"/>
          </a:p>
        </p:txBody>
      </p:sp>
      <p:sp>
        <p:nvSpPr>
          <p:cNvPr id="12" name="Metin kutusu 11">
            <a:extLst>
              <a:ext uri="{FF2B5EF4-FFF2-40B4-BE49-F238E27FC236}">
                <a16:creationId xmlns:a16="http://schemas.microsoft.com/office/drawing/2014/main" id="{BB2FFEF0-8E41-426E-92F8-9B253ED5EC1F}"/>
              </a:ext>
            </a:extLst>
          </p:cNvPr>
          <p:cNvSpPr txBox="1"/>
          <p:nvPr/>
        </p:nvSpPr>
        <p:spPr>
          <a:xfrm>
            <a:off x="230659" y="1383957"/>
            <a:ext cx="11640063" cy="584775"/>
          </a:xfrm>
          <a:prstGeom prst="rect">
            <a:avLst/>
          </a:prstGeom>
          <a:noFill/>
        </p:spPr>
        <p:txBody>
          <a:bodyPr wrap="square">
            <a:spAutoFit/>
          </a:bodyPr>
          <a:lstStyle/>
          <a:p>
            <a:pPr algn="just"/>
            <a:r>
              <a:rPr lang="tr-TR" sz="3200" b="1" i="1" dirty="0" smtClean="0">
                <a:solidFill>
                  <a:srgbClr val="FF0000"/>
                </a:solidFill>
                <a:latin typeface="Cambria" panose="02040503050406030204" pitchFamily="18" charset="0"/>
                <a:ea typeface="Cambria" panose="02040503050406030204" pitchFamily="18" charset="0"/>
              </a:rPr>
              <a:t>Okullardaki Temel Faaliyetler;</a:t>
            </a:r>
          </a:p>
        </p:txBody>
      </p:sp>
      <p:sp>
        <p:nvSpPr>
          <p:cNvPr id="3" name="Dikdörtgen 2"/>
          <p:cNvSpPr/>
          <p:nvPr/>
        </p:nvSpPr>
        <p:spPr>
          <a:xfrm>
            <a:off x="230659" y="2293249"/>
            <a:ext cx="6096000" cy="1047979"/>
          </a:xfrm>
          <a:prstGeom prst="rect">
            <a:avLst/>
          </a:prstGeom>
        </p:spPr>
        <p:txBody>
          <a:bodyPr>
            <a:spAutoFit/>
          </a:bodyPr>
          <a:lstStyle/>
          <a:p>
            <a:pPr marL="457200">
              <a:lnSpc>
                <a:spcPct val="115000"/>
              </a:lnSpc>
              <a:spcAft>
                <a:spcPts val="0"/>
              </a:spcAft>
            </a:pPr>
            <a:r>
              <a:rPr lang="tr-TR" dirty="0">
                <a:latin typeface="Cambria" panose="02040503050406030204" pitchFamily="18" charset="0"/>
                <a:ea typeface="Cambria" panose="02040503050406030204" pitchFamily="18" charset="0"/>
                <a:cs typeface="Times New Roman" panose="02020603050405020304" pitchFamily="18" charset="0"/>
              </a:rPr>
              <a:t>TUTANAKLAR</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KKD TESLİM ZİMMET TUTANAĞI</a:t>
            </a:r>
          </a:p>
          <a:p>
            <a:pPr marL="342900" lvl="0" indent="-342900">
              <a:lnSpc>
                <a:spcPct val="115000"/>
              </a:lnSpc>
              <a:spcAft>
                <a:spcPts val="100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VAKA BİLDİRİM TUTANAĞI</a:t>
            </a:r>
            <a:endParaRPr lang="tr-TR"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4" name="Resim 13"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6929" y="287911"/>
            <a:ext cx="992808" cy="648072"/>
          </a:xfrm>
          <a:prstGeom prst="rect">
            <a:avLst/>
          </a:prstGeom>
          <a:noFill/>
          <a:ln>
            <a:noFill/>
          </a:ln>
        </p:spPr>
      </p:pic>
    </p:spTree>
    <p:extLst>
      <p:ext uri="{BB962C8B-B14F-4D97-AF65-F5344CB8AC3E}">
        <p14:creationId xmlns:p14="http://schemas.microsoft.com/office/powerpoint/2010/main" val="1265051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230659" y="107092"/>
            <a:ext cx="11714205" cy="972065"/>
            <a:chOff x="205945" y="313038"/>
            <a:chExt cx="11714205" cy="972065"/>
          </a:xfrm>
        </p:grpSpPr>
        <p:sp>
          <p:nvSpPr>
            <p:cNvPr id="15" name="14 Yuvarlatılmış Dikdörtgen"/>
            <p:cNvSpPr/>
            <p:nvPr/>
          </p:nvSpPr>
          <p:spPr>
            <a:xfrm>
              <a:off x="205945" y="313038"/>
              <a:ext cx="11714205" cy="9720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Metin kutusu"/>
            <p:cNvSpPr txBox="1"/>
            <p:nvPr/>
          </p:nvSpPr>
          <p:spPr>
            <a:xfrm>
              <a:off x="1243913" y="617838"/>
              <a:ext cx="9522941" cy="400110"/>
            </a:xfrm>
            <a:prstGeom prst="rect">
              <a:avLst/>
            </a:prstGeom>
            <a:noFill/>
          </p:spPr>
          <p:txBody>
            <a:bodyPr wrap="square" rtlCol="0">
              <a:spAutoFit/>
            </a:bodyPr>
            <a:lstStyle/>
            <a:p>
              <a:pPr algn="ctr"/>
              <a:r>
                <a:rPr lang="tr-TR" sz="2000" spc="600" dirty="0">
                  <a:solidFill>
                    <a:srgbClr val="00B050"/>
                  </a:solidFill>
                </a:rPr>
                <a:t>İş Yeri Sağlık ve Güvenlik Birimi</a:t>
              </a:r>
            </a:p>
          </p:txBody>
        </p:sp>
      </p:grpSp>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18</a:t>
            </a:fld>
            <a:endParaRPr lang="en-US" dirty="0"/>
          </a:p>
        </p:txBody>
      </p:sp>
      <p:sp>
        <p:nvSpPr>
          <p:cNvPr id="12" name="Metin kutusu 11">
            <a:extLst>
              <a:ext uri="{FF2B5EF4-FFF2-40B4-BE49-F238E27FC236}">
                <a16:creationId xmlns:a16="http://schemas.microsoft.com/office/drawing/2014/main" id="{BB2FFEF0-8E41-426E-92F8-9B253ED5EC1F}"/>
              </a:ext>
            </a:extLst>
          </p:cNvPr>
          <p:cNvSpPr txBox="1"/>
          <p:nvPr/>
        </p:nvSpPr>
        <p:spPr>
          <a:xfrm>
            <a:off x="230659" y="1383957"/>
            <a:ext cx="11640063" cy="584775"/>
          </a:xfrm>
          <a:prstGeom prst="rect">
            <a:avLst/>
          </a:prstGeom>
          <a:noFill/>
        </p:spPr>
        <p:txBody>
          <a:bodyPr wrap="square">
            <a:spAutoFit/>
          </a:bodyPr>
          <a:lstStyle/>
          <a:p>
            <a:pPr algn="just"/>
            <a:r>
              <a:rPr lang="tr-TR" sz="3200" b="1" i="1" dirty="0" smtClean="0">
                <a:solidFill>
                  <a:srgbClr val="FF0000"/>
                </a:solidFill>
                <a:latin typeface="Cambria" panose="02040503050406030204" pitchFamily="18" charset="0"/>
                <a:ea typeface="Cambria" panose="02040503050406030204" pitchFamily="18" charset="0"/>
              </a:rPr>
              <a:t>Okullardaki Temel Faaliyetler;</a:t>
            </a:r>
          </a:p>
        </p:txBody>
      </p:sp>
      <p:sp>
        <p:nvSpPr>
          <p:cNvPr id="4" name="Dikdörtgen 3"/>
          <p:cNvSpPr/>
          <p:nvPr/>
        </p:nvSpPr>
        <p:spPr>
          <a:xfrm>
            <a:off x="230658" y="2242260"/>
            <a:ext cx="11714205" cy="3087512"/>
          </a:xfrm>
          <a:prstGeom prst="rect">
            <a:avLst/>
          </a:prstGeom>
        </p:spPr>
        <p:txBody>
          <a:bodyPr wrap="square">
            <a:spAutoFit/>
          </a:bodyPr>
          <a:lstStyle/>
          <a:p>
            <a:pPr marL="228600">
              <a:lnSpc>
                <a:spcPct val="115000"/>
              </a:lnSpc>
              <a:spcAft>
                <a:spcPts val="1000"/>
              </a:spcAft>
            </a:pPr>
            <a:r>
              <a:rPr lang="tr-TR" dirty="0" smtClean="0">
                <a:latin typeface="Cambria" panose="02040503050406030204" pitchFamily="18" charset="0"/>
                <a:ea typeface="Cambria" panose="02040503050406030204" pitchFamily="18" charset="0"/>
                <a:cs typeface="Times New Roman" panose="02020603050405020304" pitchFamily="18" charset="0"/>
              </a:rPr>
              <a:t>AFİŞ </a:t>
            </a:r>
            <a:r>
              <a:rPr lang="tr-TR" dirty="0">
                <a:latin typeface="Cambria" panose="02040503050406030204" pitchFamily="18" charset="0"/>
                <a:ea typeface="Cambria" panose="02040503050406030204" pitchFamily="18" charset="0"/>
                <a:cs typeface="Times New Roman" panose="02020603050405020304" pitchFamily="18" charset="0"/>
              </a:rPr>
              <a:t>VE DİĞER GÖRSELLER</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EL YIKAMA BRÖŞÜRÜ</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PANDEMİ BİLGİLENDİRME UYARI AFİŞLERİ</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SOSYAL MESAFE UYARI GÖRSELLERİ,</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SOSYAL MESAFE İŞARETLERİ</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KKD KULLANIM UYARI LEVHALARI</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ANTİSEPTİK KULLANIM AFİŞ/ BROŞÜRÜ</a:t>
            </a:r>
          </a:p>
          <a:p>
            <a:pPr marL="342900" lvl="0" indent="-342900">
              <a:lnSpc>
                <a:spcPct val="115000"/>
              </a:lnSpc>
              <a:spcAft>
                <a:spcPts val="0"/>
              </a:spcAft>
              <a:buFont typeface="+mj-lt"/>
              <a:buAutoNum type="arabicPeriod"/>
            </a:pPr>
            <a:r>
              <a:rPr lang="tr-TR" dirty="0">
                <a:latin typeface="Cambria" panose="02040503050406030204" pitchFamily="18" charset="0"/>
                <a:ea typeface="Cambria" panose="02040503050406030204" pitchFamily="18" charset="0"/>
                <a:cs typeface="Times New Roman" panose="02020603050405020304" pitchFamily="18" charset="0"/>
              </a:rPr>
              <a:t>ACİL DURUM İLETİŞİM AFİŞİ/ BROŞÜRÜ</a:t>
            </a:r>
          </a:p>
          <a:p>
            <a:pPr marL="457200">
              <a:lnSpc>
                <a:spcPct val="115000"/>
              </a:lnSpc>
              <a:spcAft>
                <a:spcPts val="1000"/>
              </a:spcAft>
            </a:pPr>
            <a:r>
              <a:rPr lang="tr-TR" dirty="0">
                <a:latin typeface="Cambria" panose="02040503050406030204" pitchFamily="18" charset="0"/>
                <a:ea typeface="Cambria" panose="02040503050406030204" pitchFamily="18" charset="0"/>
                <a:cs typeface="Times New Roman" panose="02020603050405020304" pitchFamily="18" charset="0"/>
              </a:rPr>
              <a:t> </a:t>
            </a:r>
            <a:endParaRPr lang="tr-TR" dirty="0">
              <a:latin typeface="Cambria" panose="02040503050406030204" pitchFamily="18" charset="0"/>
              <a:ea typeface="Cambria" panose="020405030504060302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4" name="Resim 13"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1812" y="275085"/>
            <a:ext cx="992808" cy="648072"/>
          </a:xfrm>
          <a:prstGeom prst="rect">
            <a:avLst/>
          </a:prstGeom>
          <a:noFill/>
          <a:ln>
            <a:noFill/>
          </a:ln>
        </p:spPr>
      </p:pic>
    </p:spTree>
    <p:extLst>
      <p:ext uri="{BB962C8B-B14F-4D97-AF65-F5344CB8AC3E}">
        <p14:creationId xmlns:p14="http://schemas.microsoft.com/office/powerpoint/2010/main" val="2600620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230659" y="107092"/>
            <a:ext cx="11714205" cy="972065"/>
            <a:chOff x="205945" y="313038"/>
            <a:chExt cx="11714205" cy="972065"/>
          </a:xfrm>
        </p:grpSpPr>
        <p:sp>
          <p:nvSpPr>
            <p:cNvPr id="15" name="14 Yuvarlatılmış Dikdörtgen"/>
            <p:cNvSpPr/>
            <p:nvPr/>
          </p:nvSpPr>
          <p:spPr>
            <a:xfrm>
              <a:off x="205945" y="313038"/>
              <a:ext cx="11714205" cy="9720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Metin kutusu"/>
            <p:cNvSpPr txBox="1"/>
            <p:nvPr/>
          </p:nvSpPr>
          <p:spPr>
            <a:xfrm>
              <a:off x="1243913" y="617838"/>
              <a:ext cx="9522941" cy="400110"/>
            </a:xfrm>
            <a:prstGeom prst="rect">
              <a:avLst/>
            </a:prstGeom>
            <a:noFill/>
          </p:spPr>
          <p:txBody>
            <a:bodyPr wrap="square" rtlCol="0">
              <a:spAutoFit/>
            </a:bodyPr>
            <a:lstStyle/>
            <a:p>
              <a:pPr algn="ctr"/>
              <a:r>
                <a:rPr lang="tr-TR" sz="2000" spc="600" dirty="0">
                  <a:solidFill>
                    <a:srgbClr val="00B050"/>
                  </a:solidFill>
                </a:rPr>
                <a:t>İş Yeri Sağlık ve Güvenlik Birimi</a:t>
              </a:r>
            </a:p>
          </p:txBody>
        </p:sp>
      </p:grpSp>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19</a:t>
            </a:fld>
            <a:endParaRPr lang="en-US" dirty="0"/>
          </a:p>
        </p:txBody>
      </p:sp>
      <p:sp>
        <p:nvSpPr>
          <p:cNvPr id="12" name="Metin kutusu 11">
            <a:extLst>
              <a:ext uri="{FF2B5EF4-FFF2-40B4-BE49-F238E27FC236}">
                <a16:creationId xmlns:a16="http://schemas.microsoft.com/office/drawing/2014/main" id="{BB2FFEF0-8E41-426E-92F8-9B253ED5EC1F}"/>
              </a:ext>
            </a:extLst>
          </p:cNvPr>
          <p:cNvSpPr txBox="1"/>
          <p:nvPr/>
        </p:nvSpPr>
        <p:spPr>
          <a:xfrm>
            <a:off x="304801" y="2973993"/>
            <a:ext cx="11640063" cy="830997"/>
          </a:xfrm>
          <a:prstGeom prst="rect">
            <a:avLst/>
          </a:prstGeom>
          <a:noFill/>
        </p:spPr>
        <p:txBody>
          <a:bodyPr wrap="square">
            <a:spAutoFit/>
          </a:bodyPr>
          <a:lstStyle/>
          <a:p>
            <a:pPr algn="ctr"/>
            <a:r>
              <a:rPr lang="tr-TR" sz="4800" dirty="0">
                <a:solidFill>
                  <a:srgbClr val="000000"/>
                </a:solidFill>
                <a:latin typeface="Cambria" panose="02040503050406030204" pitchFamily="18" charset="0"/>
                <a:ea typeface="Cambria" panose="02040503050406030204" pitchFamily="18" charset="0"/>
              </a:rPr>
              <a:t>Teşekkürler…</a:t>
            </a:r>
            <a:endParaRPr lang="tr-TR" sz="4800" dirty="0">
              <a:latin typeface="Cambria" panose="02040503050406030204" pitchFamily="18" charset="0"/>
              <a:ea typeface="Cambria" panose="02040503050406030204" pitchFamily="18" charset="0"/>
            </a:endParaRPr>
          </a:p>
        </p:txBody>
      </p:sp>
      <p:pic>
        <p:nvPicPr>
          <p:cNvPr id="13" name="Resi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4" name="Resim 13"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1568" y="269088"/>
            <a:ext cx="992808" cy="648072"/>
          </a:xfrm>
          <a:prstGeom prst="rect">
            <a:avLst/>
          </a:prstGeom>
          <a:noFill/>
          <a:ln>
            <a:noFill/>
          </a:ln>
        </p:spPr>
      </p:pic>
    </p:spTree>
    <p:extLst>
      <p:ext uri="{BB962C8B-B14F-4D97-AF65-F5344CB8AC3E}">
        <p14:creationId xmlns:p14="http://schemas.microsoft.com/office/powerpoint/2010/main" val="4233375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230659" y="107092"/>
            <a:ext cx="11714205" cy="972065"/>
            <a:chOff x="205945" y="313038"/>
            <a:chExt cx="11714205" cy="972065"/>
          </a:xfrm>
          <a:noFill/>
        </p:grpSpPr>
        <p:sp>
          <p:nvSpPr>
            <p:cNvPr id="15" name="14 Yuvarlatılmış Dikdörtgen"/>
            <p:cNvSpPr/>
            <p:nvPr/>
          </p:nvSpPr>
          <p:spPr>
            <a:xfrm>
              <a:off x="205945" y="313038"/>
              <a:ext cx="11714205" cy="972065"/>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Metin kutusu"/>
            <p:cNvSpPr txBox="1"/>
            <p:nvPr/>
          </p:nvSpPr>
          <p:spPr>
            <a:xfrm>
              <a:off x="1243913" y="617838"/>
              <a:ext cx="9522941" cy="400110"/>
            </a:xfrm>
            <a:prstGeom prst="rect">
              <a:avLst/>
            </a:prstGeom>
            <a:grpFill/>
          </p:spPr>
          <p:txBody>
            <a:bodyPr wrap="square" rtlCol="0">
              <a:spAutoFit/>
            </a:bodyPr>
            <a:lstStyle/>
            <a:p>
              <a:pPr algn="ctr"/>
              <a:r>
                <a:rPr lang="tr-TR" sz="2000" spc="600" dirty="0">
                  <a:solidFill>
                    <a:srgbClr val="00B050"/>
                  </a:solidFill>
                </a:rPr>
                <a:t>İş Yeri Sağlık ve Güvenlik Birimi</a:t>
              </a:r>
            </a:p>
          </p:txBody>
        </p:sp>
      </p:grpSp>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2</a:t>
            </a:fld>
            <a:endParaRPr lang="en-US" dirty="0"/>
          </a:p>
        </p:txBody>
      </p:sp>
      <p:sp>
        <p:nvSpPr>
          <p:cNvPr id="3" name="Dikdörtgen 2"/>
          <p:cNvSpPr/>
          <p:nvPr/>
        </p:nvSpPr>
        <p:spPr>
          <a:xfrm>
            <a:off x="230658" y="1313403"/>
            <a:ext cx="11714205" cy="2308324"/>
          </a:xfrm>
          <a:prstGeom prst="rect">
            <a:avLst/>
          </a:prstGeom>
        </p:spPr>
        <p:txBody>
          <a:bodyPr wrap="square">
            <a:spAutoFit/>
          </a:bodyPr>
          <a:lstStyle/>
          <a:p>
            <a:pPr algn="ctr"/>
            <a:r>
              <a:rPr lang="tr-TR" sz="3600" dirty="0" smtClean="0">
                <a:latin typeface="Cambria" panose="02040503050406030204" pitchFamily="18" charset="0"/>
                <a:ea typeface="Cambria" panose="02040503050406030204" pitchFamily="18" charset="0"/>
              </a:rPr>
              <a:t>Eğitim Kurumlarında Hijyen Şartlarının Geliştirilmesi ve Enfeksiyon Önleme Standardı</a:t>
            </a:r>
            <a:br>
              <a:rPr lang="tr-TR" sz="3600" dirty="0" smtClean="0">
                <a:latin typeface="Cambria" panose="02040503050406030204" pitchFamily="18" charset="0"/>
                <a:ea typeface="Cambria" panose="02040503050406030204" pitchFamily="18" charset="0"/>
              </a:rPr>
            </a:br>
            <a:endParaRPr lang="tr-TR" sz="3600" dirty="0" smtClean="0">
              <a:latin typeface="Cambria" panose="02040503050406030204" pitchFamily="18" charset="0"/>
              <a:ea typeface="Cambria" panose="02040503050406030204" pitchFamily="18" charset="0"/>
            </a:endParaRPr>
          </a:p>
          <a:p>
            <a:pPr algn="ctr"/>
            <a:r>
              <a:rPr lang="tr-TR" sz="3600" dirty="0" smtClean="0">
                <a:solidFill>
                  <a:srgbClr val="00B050"/>
                </a:solidFill>
                <a:latin typeface="Cambria" panose="02040503050406030204" pitchFamily="18" charset="0"/>
                <a:ea typeface="Cambria" panose="02040503050406030204" pitchFamily="18" charset="0"/>
              </a:rPr>
              <a:t>‘</a:t>
            </a:r>
            <a:r>
              <a:rPr lang="tr-TR" sz="3600" dirty="0">
                <a:solidFill>
                  <a:srgbClr val="00B050"/>
                </a:solidFill>
                <a:latin typeface="Cambria" panose="02040503050406030204" pitchFamily="18" charset="0"/>
                <a:ea typeface="Cambria" panose="02040503050406030204" pitchFamily="18" charset="0"/>
              </a:rPr>
              <a:t>Okulum Temiz Belgesi</a:t>
            </a:r>
            <a:r>
              <a:rPr lang="tr-TR" sz="3600" dirty="0" smtClean="0">
                <a:solidFill>
                  <a:srgbClr val="00B050"/>
                </a:solidFill>
                <a:latin typeface="Cambria" panose="02040503050406030204" pitchFamily="18" charset="0"/>
                <a:ea typeface="Cambria" panose="02040503050406030204" pitchFamily="18" charset="0"/>
              </a:rPr>
              <a:t>’</a:t>
            </a:r>
            <a:endParaRPr lang="tr-TR" sz="3600" dirty="0">
              <a:solidFill>
                <a:srgbClr val="00B050"/>
              </a:solidFill>
              <a:latin typeface="Cambria" panose="02040503050406030204" pitchFamily="18" charset="0"/>
              <a:ea typeface="Cambria" panose="02040503050406030204" pitchFamily="18" charset="0"/>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2" name="Resim 11"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729782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6 Grup"/>
          <p:cNvGrpSpPr/>
          <p:nvPr/>
        </p:nvGrpSpPr>
        <p:grpSpPr>
          <a:xfrm>
            <a:off x="230659" y="107092"/>
            <a:ext cx="11714205" cy="972065"/>
            <a:chOff x="205945" y="313038"/>
            <a:chExt cx="11714205" cy="972065"/>
          </a:xfrm>
          <a:noFill/>
        </p:grpSpPr>
        <p:sp>
          <p:nvSpPr>
            <p:cNvPr id="15" name="14 Yuvarlatılmış Dikdörtgen"/>
            <p:cNvSpPr/>
            <p:nvPr/>
          </p:nvSpPr>
          <p:spPr>
            <a:xfrm>
              <a:off x="205945" y="313038"/>
              <a:ext cx="11714205" cy="972065"/>
            </a:xfrm>
            <a:prstGeom prst="roundRect">
              <a:avLst/>
            </a:prstGeom>
            <a:grp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
          <p:nvSpPr>
            <p:cNvPr id="9" name="8 Metin kutusu"/>
            <p:cNvSpPr txBox="1"/>
            <p:nvPr/>
          </p:nvSpPr>
          <p:spPr>
            <a:xfrm>
              <a:off x="1243913" y="617838"/>
              <a:ext cx="9522941" cy="400110"/>
            </a:xfrm>
            <a:prstGeom prst="rect">
              <a:avLst/>
            </a:prstGeom>
            <a:grpFill/>
          </p:spPr>
          <p:txBody>
            <a:bodyPr wrap="square" rtlCol="0">
              <a:spAutoFit/>
            </a:bodyPr>
            <a:lstStyle/>
            <a:p>
              <a:pPr algn="ctr"/>
              <a:r>
                <a:rPr lang="tr-TR" sz="2000" spc="600" dirty="0">
                  <a:solidFill>
                    <a:srgbClr val="00B050"/>
                  </a:solidFill>
                </a:rPr>
                <a:t>İş Yeri Sağlık ve Güvenlik Birimi</a:t>
              </a:r>
            </a:p>
          </p:txBody>
        </p:sp>
      </p:grpSp>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3</a:t>
            </a:fld>
            <a:endParaRPr lang="en-US" dirty="0"/>
          </a:p>
        </p:txBody>
      </p:sp>
      <p:sp>
        <p:nvSpPr>
          <p:cNvPr id="3" name="Dikdörtgen 2"/>
          <p:cNvSpPr/>
          <p:nvPr/>
        </p:nvSpPr>
        <p:spPr>
          <a:xfrm>
            <a:off x="230658" y="1313403"/>
            <a:ext cx="11714205" cy="3539430"/>
          </a:xfrm>
          <a:prstGeom prst="rect">
            <a:avLst/>
          </a:prstGeom>
        </p:spPr>
        <p:txBody>
          <a:bodyPr wrap="square">
            <a:spAutoFit/>
          </a:bodyPr>
          <a:lstStyle/>
          <a:p>
            <a:pPr algn="just"/>
            <a:r>
              <a:rPr lang="tr-TR" sz="3200" dirty="0">
                <a:latin typeface="Cambria" panose="02040503050406030204" pitchFamily="18" charset="0"/>
                <a:ea typeface="Cambria" panose="02040503050406030204" pitchFamily="18" charset="0"/>
              </a:rPr>
              <a:t>Bakanlığımız ile Türk Standartları Enstitüsü (TSE) arasında, 27 Temmuz 2020 tarihinde imzalanan </a:t>
            </a:r>
            <a:r>
              <a:rPr lang="tr-TR" sz="3200" b="1" i="1" dirty="0" smtClean="0">
                <a:solidFill>
                  <a:srgbClr val="FF0000"/>
                </a:solidFill>
                <a:latin typeface="Cambria" panose="02040503050406030204" pitchFamily="18" charset="0"/>
                <a:ea typeface="Cambria" panose="02040503050406030204" pitchFamily="18" charset="0"/>
              </a:rPr>
              <a:t>Eğitim </a:t>
            </a:r>
            <a:r>
              <a:rPr lang="tr-TR" sz="3200" b="1" i="1" dirty="0">
                <a:solidFill>
                  <a:srgbClr val="FF0000"/>
                </a:solidFill>
                <a:latin typeface="Cambria" panose="02040503050406030204" pitchFamily="18" charset="0"/>
                <a:ea typeface="Cambria" panose="02040503050406030204" pitchFamily="18" charset="0"/>
              </a:rPr>
              <a:t>Kurumlarında Hijyen Şartlarının Geliştirilmesi ve Enfeksiyonu Önleme İş Birliği </a:t>
            </a:r>
            <a:r>
              <a:rPr lang="tr-TR" sz="3200" b="1" i="1" dirty="0" smtClean="0">
                <a:solidFill>
                  <a:srgbClr val="FF0000"/>
                </a:solidFill>
                <a:latin typeface="Cambria" panose="02040503050406030204" pitchFamily="18" charset="0"/>
                <a:ea typeface="Cambria" panose="02040503050406030204" pitchFamily="18" charset="0"/>
              </a:rPr>
              <a:t>Protokolü</a:t>
            </a:r>
            <a:r>
              <a:rPr lang="tr-TR" sz="3200" dirty="0" smtClean="0">
                <a:latin typeface="Cambria" panose="02040503050406030204" pitchFamily="18" charset="0"/>
                <a:ea typeface="Cambria" panose="02040503050406030204" pitchFamily="18" charset="0"/>
              </a:rPr>
              <a:t> kapsamında</a:t>
            </a:r>
            <a:r>
              <a:rPr lang="tr-TR" sz="3200" dirty="0">
                <a:latin typeface="Cambria" panose="02040503050406030204" pitchFamily="18" charset="0"/>
                <a:ea typeface="Cambria" panose="02040503050406030204" pitchFamily="18" charset="0"/>
              </a:rPr>
              <a:t>, </a:t>
            </a:r>
            <a:r>
              <a:rPr lang="tr-TR" sz="3200" dirty="0" smtClean="0">
                <a:latin typeface="Cambria" panose="02040503050406030204" pitchFamily="18" charset="0"/>
                <a:ea typeface="Cambria" panose="02040503050406030204" pitchFamily="18" charset="0"/>
              </a:rPr>
              <a:t>hijyen </a:t>
            </a:r>
            <a:r>
              <a:rPr lang="tr-TR" sz="3200" dirty="0">
                <a:latin typeface="Cambria" panose="02040503050406030204" pitchFamily="18" charset="0"/>
                <a:ea typeface="Cambria" panose="02040503050406030204" pitchFamily="18" charset="0"/>
              </a:rPr>
              <a:t>şartlarının geliştirilmesi, enfeksiyon önleme ve kontrol süreçlerinin tutarlı, geçerli, güvenilir, tarafsız bir anlayışla sürdürülmesi amacıyla </a:t>
            </a:r>
            <a:r>
              <a:rPr lang="tr-TR" sz="3200" b="1" i="1" dirty="0">
                <a:solidFill>
                  <a:srgbClr val="FF0000"/>
                </a:solidFill>
                <a:latin typeface="Cambria" panose="02040503050406030204" pitchFamily="18" charset="0"/>
                <a:ea typeface="Cambria" panose="02040503050406030204" pitchFamily="18" charset="0"/>
              </a:rPr>
              <a:t>"Okulum Temiz" </a:t>
            </a:r>
            <a:r>
              <a:rPr lang="tr-TR" sz="3200" dirty="0">
                <a:latin typeface="Cambria" panose="02040503050406030204" pitchFamily="18" charset="0"/>
                <a:ea typeface="Cambria" panose="02040503050406030204" pitchFamily="18" charset="0"/>
              </a:rPr>
              <a:t>belgelendirme programı yürürlüğe alınmıştır.</a:t>
            </a: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3" name="Resim 12"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1842332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4</a:t>
            </a:fld>
            <a:endParaRPr lang="en-US" dirty="0"/>
          </a:p>
        </p:txBody>
      </p:sp>
      <p:sp>
        <p:nvSpPr>
          <p:cNvPr id="3" name="Dikdörtgen 2"/>
          <p:cNvSpPr/>
          <p:nvPr/>
        </p:nvSpPr>
        <p:spPr>
          <a:xfrm>
            <a:off x="230658" y="1313403"/>
            <a:ext cx="11714205" cy="3539430"/>
          </a:xfrm>
          <a:prstGeom prst="rect">
            <a:avLst/>
          </a:prstGeom>
        </p:spPr>
        <p:txBody>
          <a:bodyPr wrap="square">
            <a:spAutoFit/>
          </a:bodyPr>
          <a:lstStyle/>
          <a:p>
            <a:pPr algn="just"/>
            <a:r>
              <a:rPr lang="tr-TR" sz="3200" dirty="0">
                <a:latin typeface="Cambria" panose="02040503050406030204" pitchFamily="18" charset="0"/>
                <a:ea typeface="Cambria" panose="02040503050406030204" pitchFamily="18" charset="0"/>
              </a:rPr>
              <a:t>Resmi </a:t>
            </a:r>
            <a:r>
              <a:rPr lang="tr-TR" sz="3200" dirty="0" smtClean="0">
                <a:latin typeface="Cambria" panose="02040503050406030204" pitchFamily="18" charset="0"/>
                <a:ea typeface="Cambria" panose="02040503050406030204" pitchFamily="18" charset="0"/>
              </a:rPr>
              <a:t>okullar </a:t>
            </a:r>
            <a:r>
              <a:rPr lang="tr-TR" sz="3200" b="1" i="1" dirty="0">
                <a:latin typeface="Cambria" panose="02040503050406030204" pitchFamily="18" charset="0"/>
                <a:ea typeface="Cambria" panose="02040503050406030204" pitchFamily="18" charset="0"/>
              </a:rPr>
              <a:t>Milli Eğitim Bakanlığına</a:t>
            </a:r>
            <a:r>
              <a:rPr lang="tr-TR" sz="3200" dirty="0">
                <a:latin typeface="Cambria" panose="02040503050406030204" pitchFamily="18" charset="0"/>
                <a:ea typeface="Cambria" panose="02040503050406030204" pitchFamily="18" charset="0"/>
              </a:rPr>
              <a:t>, Özel okullarımız ise </a:t>
            </a:r>
            <a:r>
              <a:rPr lang="tr-TR" sz="3200" b="1" i="1" dirty="0">
                <a:latin typeface="Cambria" panose="02040503050406030204" pitchFamily="18" charset="0"/>
                <a:ea typeface="Cambria" panose="02040503050406030204" pitchFamily="18" charset="0"/>
              </a:rPr>
              <a:t>TSE</a:t>
            </a:r>
            <a:r>
              <a:rPr lang="tr-TR" sz="3200" dirty="0">
                <a:latin typeface="Cambria" panose="02040503050406030204" pitchFamily="18" charset="0"/>
                <a:ea typeface="Cambria" panose="02040503050406030204" pitchFamily="18" charset="0"/>
              </a:rPr>
              <a:t>'ye başvuracaklardır. </a:t>
            </a:r>
            <a:endParaRPr lang="tr-TR" sz="3200" dirty="0" smtClean="0">
              <a:latin typeface="Cambria" panose="02040503050406030204" pitchFamily="18" charset="0"/>
              <a:ea typeface="Cambria" panose="02040503050406030204" pitchFamily="18" charset="0"/>
            </a:endParaRPr>
          </a:p>
          <a:p>
            <a:pPr algn="just"/>
            <a:endParaRPr lang="tr-TR" sz="3200" dirty="0" smtClean="0">
              <a:latin typeface="Cambria" panose="02040503050406030204" pitchFamily="18" charset="0"/>
              <a:ea typeface="Cambria" panose="02040503050406030204" pitchFamily="18" charset="0"/>
            </a:endParaRPr>
          </a:p>
          <a:p>
            <a:pPr algn="just"/>
            <a:r>
              <a:rPr lang="tr-TR" sz="3200" dirty="0" smtClean="0">
                <a:latin typeface="Cambria" panose="02040503050406030204" pitchFamily="18" charset="0"/>
                <a:ea typeface="Cambria" panose="02040503050406030204" pitchFamily="18" charset="0"/>
              </a:rPr>
              <a:t>Başvuru </a:t>
            </a:r>
            <a:r>
              <a:rPr lang="tr-TR" sz="3200" dirty="0">
                <a:latin typeface="Cambria" panose="02040503050406030204" pitchFamily="18" charset="0"/>
                <a:ea typeface="Cambria" panose="02040503050406030204" pitchFamily="18" charset="0"/>
              </a:rPr>
              <a:t>sonrasında, Bakanlığımız ve TSE işbirliğinde oluşturulan eğitim programları ile yetkilendirilen </a:t>
            </a:r>
            <a:r>
              <a:rPr lang="tr-TR" sz="3200" b="1" i="1" dirty="0">
                <a:latin typeface="Cambria" panose="02040503050406030204" pitchFamily="18" charset="0"/>
                <a:ea typeface="Cambria" panose="02040503050406030204" pitchFamily="18" charset="0"/>
              </a:rPr>
              <a:t>Tetkik </a:t>
            </a:r>
            <a:r>
              <a:rPr lang="tr-TR" sz="3200" b="1" i="1" dirty="0" smtClean="0">
                <a:latin typeface="Cambria" panose="02040503050406030204" pitchFamily="18" charset="0"/>
                <a:ea typeface="Cambria" panose="02040503050406030204" pitchFamily="18" charset="0"/>
              </a:rPr>
              <a:t>Görevlileri </a:t>
            </a:r>
            <a:r>
              <a:rPr lang="tr-TR" sz="3200" dirty="0" smtClean="0">
                <a:latin typeface="Cambria" panose="02040503050406030204" pitchFamily="18" charset="0"/>
                <a:ea typeface="Cambria" panose="02040503050406030204" pitchFamily="18" charset="0"/>
              </a:rPr>
              <a:t>tarafından </a:t>
            </a:r>
            <a:r>
              <a:rPr lang="tr-TR" sz="3200" dirty="0">
                <a:latin typeface="Cambria" panose="02040503050406030204" pitchFamily="18" charset="0"/>
                <a:ea typeface="Cambria" panose="02040503050406030204" pitchFamily="18" charset="0"/>
              </a:rPr>
              <a:t>bu okullar yerinde denetlenip kontrol ve belgelendirmesi yapılacaktır. </a:t>
            </a:r>
            <a:endParaRPr lang="tr-TR" sz="3200" dirty="0" smtClean="0">
              <a:latin typeface="Cambria" panose="02040503050406030204" pitchFamily="18" charset="0"/>
              <a:ea typeface="Cambria" panose="02040503050406030204" pitchFamily="18" charset="0"/>
            </a:endParaRPr>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3" name="Resim 12" descr="Tse, &quot;Ts 148&quot; Standardı ile &quot;Ts 81&quot; Standardında Değişikliğe Gitti - Ekonom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2401444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Slayt Numarası Yer Tutucusu"/>
          <p:cNvSpPr>
            <a:spLocks noGrp="1"/>
          </p:cNvSpPr>
          <p:nvPr>
            <p:ph type="sldNum" sz="quarter" idx="12"/>
          </p:nvPr>
        </p:nvSpPr>
        <p:spPr>
          <a:xfrm>
            <a:off x="11780108" y="6492875"/>
            <a:ext cx="411892" cy="365125"/>
          </a:xfrm>
        </p:spPr>
        <p:txBody>
          <a:bodyPr/>
          <a:lstStyle/>
          <a:p>
            <a:fld id="{84EFE8E0-2BE3-46A1-88AE-F7A53F014DCD}" type="slidenum">
              <a:rPr lang="en-US" smtClean="0"/>
              <a:pPr/>
              <a:t>5</a:t>
            </a:fld>
            <a:endParaRPr lang="en-US" dirty="0"/>
          </a:p>
        </p:txBody>
      </p:sp>
      <p:sp>
        <p:nvSpPr>
          <p:cNvPr id="3" name="Dikdörtgen 2"/>
          <p:cNvSpPr/>
          <p:nvPr/>
        </p:nvSpPr>
        <p:spPr>
          <a:xfrm>
            <a:off x="230659" y="1383957"/>
            <a:ext cx="7449801" cy="5078313"/>
          </a:xfrm>
          <a:prstGeom prst="rect">
            <a:avLst/>
          </a:prstGeom>
        </p:spPr>
        <p:txBody>
          <a:bodyPr wrap="square">
            <a:spAutoFit/>
          </a:bodyPr>
          <a:lstStyle/>
          <a:p>
            <a:pPr algn="just"/>
            <a:r>
              <a:rPr lang="tr-TR" sz="3200" dirty="0">
                <a:latin typeface="Cambria" panose="02040503050406030204" pitchFamily="18" charset="0"/>
                <a:ea typeface="Cambria" panose="02040503050406030204" pitchFamily="18" charset="0"/>
              </a:rPr>
              <a:t>Okullarda hijyen ve sanitasyon kalitesinin geliştirilmesi ve ilgili tarafların ihtiyaç ve beklentilerinin karşılanması amacıyla </a:t>
            </a:r>
            <a:r>
              <a:rPr lang="tr-TR" sz="3200" b="1" i="1" dirty="0">
                <a:solidFill>
                  <a:srgbClr val="FF0000"/>
                </a:solidFill>
                <a:latin typeface="Cambria" panose="02040503050406030204" pitchFamily="18" charset="0"/>
                <a:ea typeface="Cambria" panose="02040503050406030204" pitchFamily="18" charset="0"/>
              </a:rPr>
              <a:t>Eğitim Kurumlarında Hijyen Şartlarının Geliştirilmesi, Enfeksiyon Önleme ve Kontrol Kılavuzu </a:t>
            </a:r>
            <a:r>
              <a:rPr lang="tr-TR" sz="3200" dirty="0">
                <a:latin typeface="Cambria" panose="02040503050406030204" pitchFamily="18" charset="0"/>
                <a:ea typeface="Cambria" panose="02040503050406030204" pitchFamily="18" charset="0"/>
              </a:rPr>
              <a:t>belgelendirmeye esas doküman olarak kullanılacaktır</a:t>
            </a:r>
            <a:r>
              <a:rPr lang="tr-TR" sz="3200" dirty="0" smtClean="0">
                <a:latin typeface="Cambria" panose="02040503050406030204" pitchFamily="18" charset="0"/>
                <a:ea typeface="Cambria" panose="02040503050406030204" pitchFamily="18" charset="0"/>
              </a:rPr>
              <a:t>. Kılavuz link </a:t>
            </a:r>
            <a:r>
              <a:rPr lang="tr-TR" u="sng" dirty="0">
                <a:hlinkClick r:id="rId3"/>
              </a:rPr>
              <a:t>http://merkezisgb.meb.gov.tr/www/egitim-kurumlarinda-hijyen-sartlarinin-gelistirilmesi-ve-enfeksiyon-onleme-kontrol-kilavuzu/icerik/244</a:t>
            </a:r>
            <a:endParaRPr lang="tr-TR" dirty="0"/>
          </a:p>
          <a:p>
            <a:pPr algn="just"/>
            <a:endParaRPr lang="tr-TR" sz="3200" dirty="0">
              <a:latin typeface="Cambria" panose="02040503050406030204" pitchFamily="18" charset="0"/>
              <a:ea typeface="Cambria" panose="02040503050406030204" pitchFamily="18" charset="0"/>
            </a:endParaRPr>
          </a:p>
        </p:txBody>
      </p:sp>
      <p:pic>
        <p:nvPicPr>
          <p:cNvPr id="12" name="İçerik Yer Tutucusu 2">
            <a:extLst>
              <a:ext uri="{FF2B5EF4-FFF2-40B4-BE49-F238E27FC236}">
                <a16:creationId xmlns:a16="http://schemas.microsoft.com/office/drawing/2014/main" id="{14506771-270C-4873-AC22-4B9814809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249" y="1383957"/>
            <a:ext cx="3930058" cy="5359170"/>
          </a:xfrm>
          <a:prstGeom prst="rect">
            <a:avLst/>
          </a:prstGeom>
          <a:ln>
            <a:noFill/>
          </a:ln>
          <a:effectLst>
            <a:softEdge rad="112500"/>
          </a:effectLst>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58" y="110398"/>
            <a:ext cx="1332978" cy="968759"/>
          </a:xfrm>
          <a:prstGeom prst="rect">
            <a:avLst/>
          </a:prstGeom>
        </p:spPr>
      </p:pic>
      <p:pic>
        <p:nvPicPr>
          <p:cNvPr id="14" name="Resim 13" descr="Tse, &quot;Ts 148&quot; Standardı ile &quot;Ts 81&quot; Standardında Değişikliğe Gitti - Ekonomi"/>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1488997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4EFE8E0-2BE3-46A1-88AE-F7A53F014DCD}" type="slidenum">
              <a:rPr lang="en-US" smtClean="0"/>
              <a:pPr/>
              <a:t>6</a:t>
            </a:fld>
            <a:endParaRPr lang="en-US"/>
          </a:p>
        </p:txBody>
      </p:sp>
      <p:sp>
        <p:nvSpPr>
          <p:cNvPr id="3" name="Dikdörtgen 2"/>
          <p:cNvSpPr/>
          <p:nvPr/>
        </p:nvSpPr>
        <p:spPr>
          <a:xfrm>
            <a:off x="463463" y="1701886"/>
            <a:ext cx="8605381" cy="39703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smtClean="0">
                <a:ln>
                  <a:noFill/>
                </a:ln>
                <a:solidFill>
                  <a:prstClr val="black"/>
                </a:solidFill>
                <a:effectLst/>
                <a:uLnTx/>
                <a:uFillTx/>
              </a:rPr>
              <a:t>Eylem planında</a:t>
            </a:r>
            <a:r>
              <a:rPr kumimoji="0" lang="tr-TR" sz="2800" b="0" i="0" u="none" strike="noStrike" kern="0" cap="none" spc="0" normalizeH="0" baseline="0" noProof="0" dirty="0" smtClean="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rPr>
              <a:t>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0" cap="none" spc="0" normalizeH="0" baseline="0" noProof="0" dirty="0" smtClean="0">
                <a:ln>
                  <a:noFill/>
                </a:ln>
                <a:solidFill>
                  <a:prstClr val="black"/>
                </a:solidFill>
                <a:effectLst/>
                <a:uLnTx/>
                <a:uFillTx/>
              </a:rPr>
              <a:t>Dezenfektanların nerede bulunacağı,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0" cap="none" spc="0" normalizeH="0" baseline="0" noProof="0" dirty="0" smtClean="0">
                <a:ln>
                  <a:noFill/>
                </a:ln>
                <a:solidFill>
                  <a:prstClr val="black"/>
                </a:solidFill>
                <a:effectLst/>
                <a:uLnTx/>
                <a:uFillTx/>
              </a:rPr>
              <a:t>Okula girişte hangi kontrollerin yapılacağı,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0" cap="none" spc="0" normalizeH="0" baseline="0" noProof="0" dirty="0" smtClean="0">
                <a:ln>
                  <a:noFill/>
                </a:ln>
                <a:solidFill>
                  <a:prstClr val="black"/>
                </a:solidFill>
                <a:effectLst/>
                <a:uLnTx/>
                <a:uFillTx/>
              </a:rPr>
              <a:t>Sınıflarda sıra dizilimi ve yerleşim planı detayları, havalandırmanın nasıl sağlanacağı,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sz="2800" b="0" i="0" u="none" strike="noStrike" kern="0" cap="none" spc="0" normalizeH="0" baseline="0" noProof="0" dirty="0" smtClean="0">
                <a:ln>
                  <a:noFill/>
                </a:ln>
                <a:solidFill>
                  <a:prstClr val="black"/>
                </a:solidFill>
                <a:effectLst/>
                <a:uLnTx/>
                <a:uFillTx/>
              </a:rPr>
              <a:t>Şüpheli bir durumla karşılaşıldığında uygun alanın belirlenerek ilgili kişilerini izole edilmesi vb. gibi bilgilerin tespit edilmesi gerekmektedir.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84" y="335867"/>
            <a:ext cx="1332978" cy="968759"/>
          </a:xfrm>
          <a:prstGeom prst="rect">
            <a:avLst/>
          </a:prstGeom>
        </p:spPr>
      </p:pic>
      <p:pic>
        <p:nvPicPr>
          <p:cNvPr id="6" name="Resim 5"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004" y="496210"/>
            <a:ext cx="992808" cy="648072"/>
          </a:xfrm>
          <a:prstGeom prst="rect">
            <a:avLst/>
          </a:prstGeom>
          <a:noFill/>
          <a:ln>
            <a:noFill/>
          </a:ln>
        </p:spPr>
      </p:pic>
    </p:spTree>
    <p:extLst>
      <p:ext uri="{BB962C8B-B14F-4D97-AF65-F5344CB8AC3E}">
        <p14:creationId xmlns:p14="http://schemas.microsoft.com/office/powerpoint/2010/main" val="330982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277655"/>
            <a:ext cx="10972800" cy="4848509"/>
          </a:xfrm>
        </p:spPr>
        <p:txBody>
          <a:bodyPr/>
          <a:lstStyle/>
          <a:p>
            <a:pPr marL="0" indent="0">
              <a:buNone/>
            </a:pPr>
            <a:r>
              <a:rPr lang="tr-TR" dirty="0"/>
              <a:t>Okul servisleri de dahil olmak üzere derslikler, oyun alanları, laboratuvarlar, öğretmen odaları ve yemekhaneler gibi tüm ortak kullanılan alanlarda temizlik koşullarının sağlanıp planlı bir biçimde sürdürülür olması gerekmektedir. </a:t>
            </a:r>
          </a:p>
          <a:p>
            <a:pPr marL="0" indent="0">
              <a:buNone/>
            </a:pPr>
            <a:r>
              <a:rPr lang="tr-TR" i="1" dirty="0"/>
              <a:t>  </a:t>
            </a:r>
          </a:p>
          <a:p>
            <a:pPr marL="0" indent="0">
              <a:buNone/>
            </a:pPr>
            <a:r>
              <a:rPr lang="tr-TR" i="1" dirty="0"/>
              <a:t> Ayrıca her okulumuzun kendi risk analizlerini de yapması gerekmektedir.</a:t>
            </a:r>
            <a:r>
              <a:rPr lang="tr-TR" dirty="0"/>
              <a:t> Uygulama aşamasına geçen okullar, öz değerlendirmelerini tamamladıktan sonra sistem üzerinden başvuruda bulunabileceklerdir.</a:t>
            </a:r>
          </a:p>
          <a:p>
            <a:endParaRPr lang="tr-TR" dirty="0"/>
          </a:p>
        </p:txBody>
      </p:sp>
      <p:sp>
        <p:nvSpPr>
          <p:cNvPr id="4" name="Slayt Numarası Yer Tutucusu 3"/>
          <p:cNvSpPr>
            <a:spLocks noGrp="1"/>
          </p:cNvSpPr>
          <p:nvPr>
            <p:ph type="sldNum" sz="quarter" idx="12"/>
          </p:nvPr>
        </p:nvSpPr>
        <p:spPr/>
        <p:txBody>
          <a:bodyPr/>
          <a:lstStyle/>
          <a:p>
            <a:fld id="{84EFE8E0-2BE3-46A1-88AE-F7A53F014DCD}" type="slidenum">
              <a:rPr lang="en-US" smtClean="0"/>
              <a:pPr/>
              <a:t>7</a:t>
            </a:fld>
            <a:endParaRPr lang="en-US"/>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984" y="185554"/>
            <a:ext cx="1332978" cy="968759"/>
          </a:xfrm>
          <a:prstGeom prst="rect">
            <a:avLst/>
          </a:prstGeom>
        </p:spPr>
      </p:pic>
      <p:pic>
        <p:nvPicPr>
          <p:cNvPr id="6" name="Resim 5"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1568" y="287911"/>
            <a:ext cx="992808" cy="648072"/>
          </a:xfrm>
          <a:prstGeom prst="rect">
            <a:avLst/>
          </a:prstGeom>
          <a:noFill/>
          <a:ln>
            <a:noFill/>
          </a:ln>
        </p:spPr>
      </p:pic>
    </p:spTree>
    <p:extLst>
      <p:ext uri="{BB962C8B-B14F-4D97-AF65-F5344CB8AC3E}">
        <p14:creationId xmlns:p14="http://schemas.microsoft.com/office/powerpoint/2010/main" val="410471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600201"/>
            <a:ext cx="10972800" cy="4756150"/>
          </a:xfrm>
        </p:spPr>
        <p:txBody>
          <a:bodyPr>
            <a:normAutofit fontScale="70000" lnSpcReduction="20000"/>
          </a:bodyPr>
          <a:lstStyle/>
          <a:p>
            <a:pPr lvl="0"/>
            <a:r>
              <a:rPr lang="tr-TR" dirty="0"/>
              <a:t>Derslikler ve idare odalarda temizlik dezenfektasyon plan programına uygun olarak temizlenmesi ve dezenfekte edilmesi sağlanmalıdır havalandırma sistemleri dışarıdan taze hava alacak şekilde ayarlanmalıdır.</a:t>
            </a:r>
          </a:p>
          <a:p>
            <a:pPr lvl="0"/>
            <a:r>
              <a:rPr lang="tr-TR" dirty="0"/>
              <a:t>Havalandırma sistemi filtrelerinin periyodik kontrolü yapılmalıdır hep temiz hava debisi artırılmalıdır.</a:t>
            </a:r>
          </a:p>
          <a:p>
            <a:pPr lvl="0"/>
            <a:r>
              <a:rPr lang="tr-TR" dirty="0"/>
              <a:t>Dersliklerdeki ve idari odalardaki panolara ekran ve ortak olanları hijyen ve sanitasyon bilincinin ve farkındalığını arttırmaya yönelik afişler posterler asılmalıdır.</a:t>
            </a:r>
          </a:p>
          <a:p>
            <a:pPr lvl="0"/>
            <a:r>
              <a:rPr lang="tr-TR" dirty="0"/>
              <a:t>Ortak alan ekipman ve dolaplar mümkün olduğunca düzenli olarak yazı efekti edilmelidir.</a:t>
            </a:r>
          </a:p>
          <a:p>
            <a:pPr lvl="0"/>
            <a:r>
              <a:rPr lang="tr-TR" dirty="0"/>
              <a:t>Dersliklerde ve idari odalarda yer alan ortak temas yüzeyleri bilgisayarlar dolaplar makineler aletler ve benzeri için kullanım şartları kullanım sıklığı kullanıcı sayısı ve benzeri kriterlerine göre hijyen ve sanitasyon programları oluşturulmalı ve uygulanmalıdır.</a:t>
            </a:r>
          </a:p>
          <a:p>
            <a:pPr lvl="0"/>
            <a:r>
              <a:rPr lang="tr-TR" dirty="0"/>
              <a:t>Kullanılan makinelerin yüzeyi temizlikleri var ise üretici firmanın belirlediği kriterler de dikkate alınarak uygulanmalıdır.</a:t>
            </a:r>
          </a:p>
          <a:p>
            <a:pPr lvl="0"/>
            <a:r>
              <a:rPr lang="tr-TR" dirty="0"/>
              <a:t>Elle temas etmeden açılabilir kapanabilir </a:t>
            </a:r>
            <a:r>
              <a:rPr lang="tr-TR" dirty="0" smtClean="0"/>
              <a:t>pedallı atık </a:t>
            </a:r>
            <a:r>
              <a:rPr lang="tr-TR" dirty="0"/>
              <a:t>kutuları bulundurulmalıdır.</a:t>
            </a:r>
          </a:p>
          <a:p>
            <a:endParaRPr lang="tr-TR" dirty="0"/>
          </a:p>
        </p:txBody>
      </p:sp>
      <p:sp>
        <p:nvSpPr>
          <p:cNvPr id="4" name="Slayt Numarası Yer Tutucusu 3"/>
          <p:cNvSpPr>
            <a:spLocks noGrp="1"/>
          </p:cNvSpPr>
          <p:nvPr>
            <p:ph type="sldNum" sz="quarter" idx="12"/>
          </p:nvPr>
        </p:nvSpPr>
        <p:spPr/>
        <p:txBody>
          <a:bodyPr/>
          <a:lstStyle/>
          <a:p>
            <a:fld id="{84EFE8E0-2BE3-46A1-88AE-F7A53F014DCD}" type="slidenum">
              <a:rPr lang="en-US" smtClean="0"/>
              <a:pPr/>
              <a:t>8</a:t>
            </a:fld>
            <a:endParaRPr lang="en-US"/>
          </a:p>
        </p:txBody>
      </p:sp>
      <p:sp>
        <p:nvSpPr>
          <p:cNvPr id="5" name="Başlık 1"/>
          <p:cNvSpPr>
            <a:spLocks noGrp="1"/>
          </p:cNvSpPr>
          <p:nvPr>
            <p:ph type="title"/>
          </p:nvPr>
        </p:nvSpPr>
        <p:spPr>
          <a:xfrm>
            <a:off x="609600" y="682670"/>
            <a:ext cx="10972800" cy="1143000"/>
          </a:xfrm>
        </p:spPr>
        <p:txBody>
          <a:bodyPr>
            <a:normAutofit fontScale="90000"/>
          </a:bodyPr>
          <a:lstStyle/>
          <a:p>
            <a:r>
              <a:rPr lang="tr-TR" b="1" dirty="0"/>
              <a:t>DERSLİK VE İDARİ ODALARIN KULLANIM TALİMATLARI</a:t>
            </a:r>
            <a:r>
              <a:rPr lang="tr-TR" dirty="0"/>
              <a:t/>
            </a:r>
            <a:br>
              <a:rPr lang="tr-TR" dirty="0"/>
            </a:br>
            <a:endParaRPr lang="tr-TR"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71" y="368093"/>
            <a:ext cx="1332978" cy="968759"/>
          </a:xfrm>
          <a:prstGeom prst="rect">
            <a:avLst/>
          </a:prstGeom>
        </p:spPr>
      </p:pic>
      <p:pic>
        <p:nvPicPr>
          <p:cNvPr id="7" name="Resim 6"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004" y="496419"/>
            <a:ext cx="992808" cy="648072"/>
          </a:xfrm>
          <a:prstGeom prst="rect">
            <a:avLst/>
          </a:prstGeom>
          <a:noFill/>
          <a:ln>
            <a:noFill/>
          </a:ln>
        </p:spPr>
      </p:pic>
    </p:spTree>
    <p:extLst>
      <p:ext uri="{BB962C8B-B14F-4D97-AF65-F5344CB8AC3E}">
        <p14:creationId xmlns:p14="http://schemas.microsoft.com/office/powerpoint/2010/main" val="334293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1600201"/>
            <a:ext cx="10972800" cy="4756150"/>
          </a:xfrm>
        </p:spPr>
        <p:txBody>
          <a:bodyPr>
            <a:normAutofit fontScale="92500" lnSpcReduction="10000"/>
          </a:bodyPr>
          <a:lstStyle/>
          <a:p>
            <a:r>
              <a:rPr lang="tr-TR" dirty="0"/>
              <a:t>EĞİTİM KURUMLARINDA HİJYEN ŞARTLARININ GELİŞTİRİLMESİ VE ENFEKSİYON ÖNLEME KONTROL EĞİTİMİ FORMU </a:t>
            </a:r>
          </a:p>
          <a:p>
            <a:r>
              <a:rPr lang="tr-TR" dirty="0"/>
              <a:t>EĞİTİM KURUMLARINDA HİJYEN ŞARTLARININ GELİŞTİRİLMESİ VE ENFEKSİYON ÖNLEME KONTROL EĞİTİMİ FORMU </a:t>
            </a:r>
          </a:p>
          <a:p>
            <a:r>
              <a:rPr lang="tr-TR" dirty="0"/>
              <a:t>VELİ BİLGİLENDİRME VE TAAHHÜTNAME FORMU </a:t>
            </a:r>
          </a:p>
          <a:p>
            <a:r>
              <a:rPr lang="tr-TR" dirty="0"/>
              <a:t>KİŞİSEL KORUYUCU DONANIM (KKD) ZİMMET FORMU</a:t>
            </a:r>
          </a:p>
          <a:p>
            <a:r>
              <a:rPr lang="tr-TR" dirty="0"/>
              <a:t>ZİYARETÇİ VE TEDARİKÇİ TAAHHÜTNAME FORMU </a:t>
            </a:r>
          </a:p>
          <a:p>
            <a:r>
              <a:rPr lang="tr-TR" dirty="0"/>
              <a:t>SALGINA BAĞLI POZİTİF TEŞHİS KONAN ÖĞRETMEN/ÖĞRENCİ DEVAMSIZLIK FORMU</a:t>
            </a:r>
          </a:p>
          <a:p>
            <a:r>
              <a:rPr lang="tr-TR" dirty="0"/>
              <a:t>GÜVENLİK GÖREVLİSİ TAAHHÜTNAME FORMU </a:t>
            </a:r>
          </a:p>
          <a:p>
            <a:endParaRPr lang="tr-TR" dirty="0"/>
          </a:p>
        </p:txBody>
      </p:sp>
      <p:sp>
        <p:nvSpPr>
          <p:cNvPr id="4" name="Slayt Numarası Yer Tutucusu 3"/>
          <p:cNvSpPr>
            <a:spLocks noGrp="1"/>
          </p:cNvSpPr>
          <p:nvPr>
            <p:ph type="sldNum" sz="quarter" idx="12"/>
          </p:nvPr>
        </p:nvSpPr>
        <p:spPr/>
        <p:txBody>
          <a:bodyPr/>
          <a:lstStyle/>
          <a:p>
            <a:fld id="{84EFE8E0-2BE3-46A1-88AE-F7A53F014DCD}" type="slidenum">
              <a:rPr lang="en-US" smtClean="0"/>
              <a:pPr/>
              <a:t>9</a:t>
            </a:fld>
            <a:endParaRPr lang="en-US"/>
          </a:p>
        </p:txBody>
      </p:sp>
      <p:sp>
        <p:nvSpPr>
          <p:cNvPr id="5" name="Başlık 1"/>
          <p:cNvSpPr>
            <a:spLocks noGrp="1"/>
          </p:cNvSpPr>
          <p:nvPr>
            <p:ph type="title"/>
          </p:nvPr>
        </p:nvSpPr>
        <p:spPr/>
        <p:txBody>
          <a:bodyPr>
            <a:normAutofit fontScale="90000"/>
          </a:bodyPr>
          <a:lstStyle/>
          <a:p>
            <a:r>
              <a:rPr lang="tr-TR" b="1" dirty="0" err="1" smtClean="0"/>
              <a:t>Taahhütname,Eğitim</a:t>
            </a:r>
            <a:r>
              <a:rPr lang="tr-TR" b="1" dirty="0" smtClean="0"/>
              <a:t> </a:t>
            </a:r>
            <a:r>
              <a:rPr lang="tr-TR" b="1" dirty="0" err="1" smtClean="0"/>
              <a:t>Formu,Konrol</a:t>
            </a:r>
            <a:r>
              <a:rPr lang="tr-TR" b="1" dirty="0" smtClean="0"/>
              <a:t> </a:t>
            </a:r>
            <a:r>
              <a:rPr lang="tr-TR" b="1" dirty="0" err="1" smtClean="0"/>
              <a:t>Formu,Bilgilendirme</a:t>
            </a:r>
            <a:r>
              <a:rPr lang="tr-TR" b="1" dirty="0" smtClean="0"/>
              <a:t> Formu</a:t>
            </a:r>
            <a:endParaRPr lang="tr-TR" b="1" dirty="0"/>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022" y="266317"/>
            <a:ext cx="1332978" cy="968759"/>
          </a:xfrm>
          <a:prstGeom prst="rect">
            <a:avLst/>
          </a:prstGeom>
        </p:spPr>
      </p:pic>
      <p:pic>
        <p:nvPicPr>
          <p:cNvPr id="7" name="Resim 6" descr="Tse, &quot;Ts 148&quot; Standardı ile &quot;Ts 81&quot; Standardında Değişikliğe Gitti - Ekonom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7170" y="522102"/>
            <a:ext cx="992808" cy="648072"/>
          </a:xfrm>
          <a:prstGeom prst="rect">
            <a:avLst/>
          </a:prstGeom>
          <a:noFill/>
          <a:ln>
            <a:noFill/>
          </a:ln>
        </p:spPr>
      </p:pic>
    </p:spTree>
    <p:extLst>
      <p:ext uri="{BB962C8B-B14F-4D97-AF65-F5344CB8AC3E}">
        <p14:creationId xmlns:p14="http://schemas.microsoft.com/office/powerpoint/2010/main" val="787746231"/>
      </p:ext>
    </p:extLst>
  </p:cSld>
  <p:clrMapOvr>
    <a:masterClrMapping/>
  </p:clrMapOvr>
</p:sld>
</file>

<file path=ppt/theme/theme1.xml><?xml version="1.0" encoding="utf-8"?>
<a:theme xmlns:a="http://schemas.openxmlformats.org/drawingml/2006/main" name="İş Yeri Sağlık ve Güvenlik Birimi">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4C90BE4-A6C7-4D40-A034-44CAE732C2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TM03090434[[fn=Tahta Yazı]]</Template>
  <TotalTime>0</TotalTime>
  <Words>725</Words>
  <Application>Microsoft Office PowerPoint</Application>
  <PresentationFormat>Geniş ekran</PresentationFormat>
  <Paragraphs>137</Paragraphs>
  <Slides>19</Slides>
  <Notes>13</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19</vt:i4>
      </vt:variant>
    </vt:vector>
  </HeadingPairs>
  <TitlesOfParts>
    <vt:vector size="25" baseType="lpstr">
      <vt:lpstr>Arial</vt:lpstr>
      <vt:lpstr>Calibri</vt:lpstr>
      <vt:lpstr>Cambria</vt:lpstr>
      <vt:lpstr>Times New Roman</vt:lpstr>
      <vt:lpstr>İş Yeri Sağlık ve Güvenlik Birimi</vt:lpstr>
      <vt:lpstr>Acrobat Document</vt:lpstr>
      <vt:lpstr>PowerPoint Sunusu</vt:lpstr>
      <vt:lpstr>PowerPoint Sunusu</vt:lpstr>
      <vt:lpstr>PowerPoint Sunusu</vt:lpstr>
      <vt:lpstr>PowerPoint Sunusu</vt:lpstr>
      <vt:lpstr>PowerPoint Sunusu</vt:lpstr>
      <vt:lpstr>PowerPoint Sunusu</vt:lpstr>
      <vt:lpstr>PowerPoint Sunusu</vt:lpstr>
      <vt:lpstr>DERSLİK VE İDARİ ODALARIN KULLANIM TALİMATLARI </vt:lpstr>
      <vt:lpstr>Taahhütname,Eğitim Formu,Konrol Formu,Bilgilendirme Formu</vt:lpstr>
      <vt:lpstr>PowerPoint Sunusu</vt:lpstr>
      <vt:lpstr>PowerPoint Sunusu</vt:lpstr>
      <vt:lpstr>PowerPoint Sunusu</vt:lpstr>
      <vt:lpstr>PowerPoint Sunusu</vt:lpstr>
      <vt:lpstr>PowerPoint Sunusu</vt:lpstr>
      <vt:lpstr>PowerPoint Sunusu</vt:lpstr>
      <vt:lpstr>OKULUM TEMİZ BİLGİ İLETİŞİM MERKEZİ GÖREVLİ BİLGİLERİ </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2020-07-10T11:41:38Z</dcterms:created>
  <dcterms:modified xsi:type="dcterms:W3CDTF">2020-08-21T08:10:31Z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TC040144259991</vt:lpwstr>
  </property>
</Properties>
</file>