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1" r:id="rId16"/>
    <p:sldId id="272" r:id="rId17"/>
    <p:sldId id="270"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DF6B8C-9E23-4348-A63F-FB71EF15583B}" type="datetimeFigureOut">
              <a:rPr lang="tr-TR" smtClean="0"/>
              <a:t>30.8.2019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8072963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DF6B8C-9E23-4348-A63F-FB71EF15583B}" type="datetimeFigureOut">
              <a:rPr lang="tr-TR" smtClean="0"/>
              <a:t>30.8.2019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7603917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DF6B8C-9E23-4348-A63F-FB71EF15583B}" type="datetimeFigureOut">
              <a:rPr lang="tr-TR" smtClean="0"/>
              <a:t>30.8.2019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36975233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DF6B8C-9E23-4348-A63F-FB71EF15583B}" type="datetimeFigureOut">
              <a:rPr lang="tr-TR" smtClean="0"/>
              <a:t>30.8.2019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D3F236-BCE0-43F2-9B0A-35737E965EAA}"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871048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DF6B8C-9E23-4348-A63F-FB71EF15583B}" type="datetimeFigureOut">
              <a:rPr lang="tr-TR" smtClean="0"/>
              <a:t>30.8.2019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23167594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3DF6B8C-9E23-4348-A63F-FB71EF15583B}" type="datetimeFigureOut">
              <a:rPr lang="tr-TR" smtClean="0"/>
              <a:t>30.8.2019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32968362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3DF6B8C-9E23-4348-A63F-FB71EF15583B}" type="datetimeFigureOut">
              <a:rPr lang="tr-TR" smtClean="0"/>
              <a:t>30.8.2019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1529378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DF6B8C-9E23-4348-A63F-FB71EF15583B}" type="datetimeFigureOut">
              <a:rPr lang="tr-TR" smtClean="0"/>
              <a:t>30.8.2019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21971359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DF6B8C-9E23-4348-A63F-FB71EF15583B}" type="datetimeFigureOut">
              <a:rPr lang="tr-TR" smtClean="0"/>
              <a:t>30.8.2019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17744439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DF6B8C-9E23-4348-A63F-FB71EF15583B}" type="datetimeFigureOut">
              <a:rPr lang="tr-TR" smtClean="0"/>
              <a:t>30.8.2019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15646864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DF6B8C-9E23-4348-A63F-FB71EF15583B}" type="datetimeFigureOut">
              <a:rPr lang="tr-TR" smtClean="0"/>
              <a:t>30.8.2019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4091461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DF6B8C-9E23-4348-A63F-FB71EF15583B}" type="datetimeFigureOut">
              <a:rPr lang="tr-TR" smtClean="0"/>
              <a:t>30.8.2019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12413965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DF6B8C-9E23-4348-A63F-FB71EF15583B}" type="datetimeFigureOut">
              <a:rPr lang="tr-TR" smtClean="0"/>
              <a:t>30.8.2019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20590717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DF6B8C-9E23-4348-A63F-FB71EF15583B}" type="datetimeFigureOut">
              <a:rPr lang="tr-TR" smtClean="0"/>
              <a:t>30.8.2019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7585159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3DF6B8C-9E23-4348-A63F-FB71EF15583B}" type="datetimeFigureOut">
              <a:rPr lang="tr-TR" smtClean="0"/>
              <a:t>30.8.2019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27182609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DF6B8C-9E23-4348-A63F-FB71EF15583B}" type="datetimeFigureOut">
              <a:rPr lang="tr-TR" smtClean="0"/>
              <a:t>30.8.2019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3544447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DF6B8C-9E23-4348-A63F-FB71EF15583B}" type="datetimeFigureOut">
              <a:rPr lang="tr-TR" smtClean="0"/>
              <a:t>30.8.2019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D3F236-BCE0-43F2-9B0A-35737E965EAA}" type="slidenum">
              <a:rPr lang="tr-TR" smtClean="0"/>
              <a:t>‹#›</a:t>
            </a:fld>
            <a:endParaRPr lang="tr-TR"/>
          </a:p>
        </p:txBody>
      </p:sp>
    </p:spTree>
    <p:extLst>
      <p:ext uri="{BB962C8B-B14F-4D97-AF65-F5344CB8AC3E}">
        <p14:creationId xmlns:p14="http://schemas.microsoft.com/office/powerpoint/2010/main" val="8099448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3DF6B8C-9E23-4348-A63F-FB71EF15583B}" type="datetimeFigureOut">
              <a:rPr lang="tr-TR" smtClean="0"/>
              <a:t>30.8.2019</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CD3F236-BCE0-43F2-9B0A-35737E965EAA}" type="slidenum">
              <a:rPr lang="tr-TR" smtClean="0"/>
              <a:t>‹#›</a:t>
            </a:fld>
            <a:endParaRPr lang="tr-TR"/>
          </a:p>
        </p:txBody>
      </p:sp>
    </p:spTree>
    <p:extLst>
      <p:ext uri="{BB962C8B-B14F-4D97-AF65-F5344CB8AC3E}">
        <p14:creationId xmlns:p14="http://schemas.microsoft.com/office/powerpoint/2010/main" val="385971354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 id="2147483801" r:id="rId17"/>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dirty="0">
                <a:effectLst>
                  <a:outerShdw blurRad="38100" dist="38100" dir="2700000" algn="tl">
                    <a:srgbClr val="000000">
                      <a:alpha val="43137"/>
                    </a:srgbClr>
                  </a:outerShdw>
                </a:effectLst>
              </a:rPr>
              <a:t>MİLLİ EĞİTİM BAKANLIĞI DESTEKLEME VE YETİŞTİRME KURSLARI YÖNERGESİ</a:t>
            </a:r>
          </a:p>
        </p:txBody>
      </p:sp>
      <p:sp>
        <p:nvSpPr>
          <p:cNvPr id="3" name="Subtitle 2"/>
          <p:cNvSpPr>
            <a:spLocks noGrp="1"/>
          </p:cNvSpPr>
          <p:nvPr>
            <p:ph type="subTitle" idx="1"/>
          </p:nvPr>
        </p:nvSpPr>
        <p:spPr/>
        <p:txBody>
          <a:bodyPr>
            <a:normAutofit fontScale="92500" lnSpcReduction="10000"/>
          </a:bodyPr>
          <a:lstStyle/>
          <a:p>
            <a:r>
              <a:rPr lang="tr-TR" sz="2400" b="1" dirty="0" smtClean="0"/>
              <a:t>Tarih : 29.08.2019</a:t>
            </a:r>
          </a:p>
          <a:p>
            <a:endParaRPr lang="tr-TR" sz="2400" b="1" dirty="0"/>
          </a:p>
          <a:p>
            <a:r>
              <a:rPr lang="tr-TR" sz="1700" dirty="0" smtClean="0">
                <a:solidFill>
                  <a:schemeClr val="tx1"/>
                </a:solidFill>
              </a:rPr>
              <a:t>Kemalpaşa ilçe milli eğitim müdürlüğü</a:t>
            </a:r>
            <a:endParaRPr lang="tr-TR" sz="1700" dirty="0">
              <a:solidFill>
                <a:schemeClr val="tx1"/>
              </a:solidFill>
            </a:endParaRPr>
          </a:p>
        </p:txBody>
      </p:sp>
    </p:spTree>
    <p:extLst>
      <p:ext uri="{BB962C8B-B14F-4D97-AF65-F5344CB8AC3E}">
        <p14:creationId xmlns:p14="http://schemas.microsoft.com/office/powerpoint/2010/main" val="12900100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lstStyle/>
          <a:p>
            <a:r>
              <a:rPr lang="tr-TR" dirty="0"/>
              <a:t>Öğrenci/kursiyer sayısı</a:t>
            </a:r>
            <a:endParaRPr lang="tr-TR" dirty="0"/>
          </a:p>
        </p:txBody>
      </p:sp>
      <p:sp>
        <p:nvSpPr>
          <p:cNvPr id="3" name="Content Placeholder 2"/>
          <p:cNvSpPr>
            <a:spLocks noGrp="1"/>
          </p:cNvSpPr>
          <p:nvPr>
            <p:ph sz="quarter" idx="13"/>
          </p:nvPr>
        </p:nvSpPr>
        <p:spPr>
          <a:xfrm>
            <a:off x="913774" y="1316182"/>
            <a:ext cx="10363826" cy="4475017"/>
          </a:xfrm>
        </p:spPr>
        <p:txBody>
          <a:bodyPr>
            <a:normAutofit/>
          </a:bodyPr>
          <a:lstStyle/>
          <a:p>
            <a:r>
              <a:rPr lang="tr-TR" dirty="0"/>
              <a:t>MADDE 8- (1) Her bir kurs programına devam edecek öğrenci/kursiyer sayısının 10'dan az; bir kursun sınıf mevcudunun ise 20'den fazla olmaması esastır. Öğrenci/kursiyer sayısının 20'den fazla olması durumunda ikinci grup oluşturulur. Ancak her bir grubun azami sayısı dolmadan yeni grup oluşturulamaz. Tek gruplu kurs programlarında sınıf kapasitesi dikkate alınarak öğrenci/kursiyer sayısı 24'e kadar çıkarılabilir.</a:t>
            </a:r>
          </a:p>
          <a:p>
            <a:r>
              <a:rPr lang="tr-TR" dirty="0"/>
              <a:t>2) Aynı yerleşim biriminde birden fazla kurs merkezinin bulunmaması, öğrencilerin taşınma imkanının olmaması gibi sebeplerle sınıf mevcudunun 10'a ulaşamaması durumunda, milli eğitim müdürlüğünün onayı ile 5 öğrenciden az olmamak kaydıyla grup oluşturulabilir.</a:t>
            </a:r>
          </a:p>
          <a:p>
            <a:endParaRPr lang="tr-TR" dirty="0"/>
          </a:p>
        </p:txBody>
      </p:sp>
    </p:spTree>
    <p:extLst>
      <p:ext uri="{BB962C8B-B14F-4D97-AF65-F5344CB8AC3E}">
        <p14:creationId xmlns:p14="http://schemas.microsoft.com/office/powerpoint/2010/main" val="127102448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lstStyle/>
          <a:p>
            <a:r>
              <a:rPr lang="tr-TR" dirty="0"/>
              <a:t>Kurs süreleri</a:t>
            </a:r>
            <a:endParaRPr lang="tr-TR" dirty="0"/>
          </a:p>
        </p:txBody>
      </p:sp>
      <p:sp>
        <p:nvSpPr>
          <p:cNvPr id="3" name="Content Placeholder 2"/>
          <p:cNvSpPr>
            <a:spLocks noGrp="1"/>
          </p:cNvSpPr>
          <p:nvPr>
            <p:ph sz="quarter" idx="13"/>
          </p:nvPr>
        </p:nvSpPr>
        <p:spPr>
          <a:xfrm>
            <a:off x="913774" y="1316182"/>
            <a:ext cx="10363826" cy="4475017"/>
          </a:xfrm>
        </p:spPr>
        <p:txBody>
          <a:bodyPr/>
          <a:lstStyle/>
          <a:p>
            <a:r>
              <a:rPr lang="tr-TR" dirty="0"/>
              <a:t>3) Genel ilköğretim programı uygulanan özel eğitim ortaokulu/özel eğitim sınıfı ve ortaöğretim programı uygulanan özel eğitim meslek lisesine kayıtlı öğrenciler ile bu okullardan mezunlar için açılacak kurslara katılacak öğrenci/kursiyer sayısı, özel eğitim okul/kurumlarındaki azami sınıf mevcudu sayısının yarısından az, azami sınıf mevcudu sayısından fazla olamaz. Ancak öğrenci sayısının yetersiz olması durumunda; 5 ile 6 </a:t>
            </a:r>
            <a:r>
              <a:rPr lang="tr-TR" dirty="0" err="1"/>
              <a:t>ncı</a:t>
            </a:r>
            <a:r>
              <a:rPr lang="tr-TR" dirty="0"/>
              <a:t>, 7 ile 8 inci, 9 ile 10 uncu sınıflar ve 11 ile 12 </a:t>
            </a:r>
            <a:r>
              <a:rPr lang="tr-TR" dirty="0" err="1"/>
              <a:t>nci</a:t>
            </a:r>
            <a:r>
              <a:rPr lang="tr-TR" dirty="0"/>
              <a:t> sınıflar birleştirilebilir.</a:t>
            </a:r>
          </a:p>
          <a:p>
            <a:endParaRPr lang="tr-TR" dirty="0"/>
          </a:p>
        </p:txBody>
      </p:sp>
    </p:spTree>
    <p:extLst>
      <p:ext uri="{BB962C8B-B14F-4D97-AF65-F5344CB8AC3E}">
        <p14:creationId xmlns:p14="http://schemas.microsoft.com/office/powerpoint/2010/main" val="30296215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lstStyle/>
          <a:p>
            <a:r>
              <a:rPr lang="tr-TR" dirty="0"/>
              <a:t>Kursların kapatılması</a:t>
            </a:r>
            <a:endParaRPr lang="tr-TR" dirty="0"/>
          </a:p>
        </p:txBody>
      </p:sp>
      <p:sp>
        <p:nvSpPr>
          <p:cNvPr id="3" name="Content Placeholder 2"/>
          <p:cNvSpPr>
            <a:spLocks noGrp="1"/>
          </p:cNvSpPr>
          <p:nvPr>
            <p:ph sz="quarter" idx="13"/>
          </p:nvPr>
        </p:nvSpPr>
        <p:spPr>
          <a:xfrm>
            <a:off x="913774" y="1316182"/>
            <a:ext cx="10363826" cy="4475017"/>
          </a:xfrm>
        </p:spPr>
        <p:txBody>
          <a:bodyPr/>
          <a:lstStyle/>
          <a:p>
            <a:r>
              <a:rPr lang="tr-TR" dirty="0"/>
              <a:t>MADDE 9- (1) Açılan her bir kursa devam eden öğrenci sayısının 10'un altına düşmesi durumunda, kursun birleştirilmesine veya kapatılmasına milli eğitim müdürlüğünce karar verilir.</a:t>
            </a:r>
            <a:endParaRPr lang="tr-TR" dirty="0"/>
          </a:p>
        </p:txBody>
      </p:sp>
    </p:spTree>
    <p:extLst>
      <p:ext uri="{BB962C8B-B14F-4D97-AF65-F5344CB8AC3E}">
        <p14:creationId xmlns:p14="http://schemas.microsoft.com/office/powerpoint/2010/main" val="22144351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normAutofit fontScale="90000"/>
          </a:bodyPr>
          <a:lstStyle/>
          <a:p>
            <a:r>
              <a:rPr lang="tr-TR" dirty="0"/>
              <a:t>ÜÇÜNCÜ BÖLÜM</a:t>
            </a:r>
            <a:br>
              <a:rPr lang="tr-TR" dirty="0"/>
            </a:br>
            <a:r>
              <a:rPr lang="tr-TR" dirty="0"/>
              <a:t>Kurslarda Öğretim, Yönetim, Denetim ve Sorumluluk</a:t>
            </a:r>
            <a:br>
              <a:rPr lang="tr-TR" dirty="0"/>
            </a:br>
            <a:r>
              <a:rPr lang="tr-TR" dirty="0"/>
              <a:t>Kurs açılacak dersler</a:t>
            </a:r>
          </a:p>
        </p:txBody>
      </p:sp>
      <p:sp>
        <p:nvSpPr>
          <p:cNvPr id="3" name="Content Placeholder 2"/>
          <p:cNvSpPr>
            <a:spLocks noGrp="1"/>
          </p:cNvSpPr>
          <p:nvPr>
            <p:ph sz="quarter" idx="13"/>
          </p:nvPr>
        </p:nvSpPr>
        <p:spPr>
          <a:xfrm>
            <a:off x="913774" y="1593273"/>
            <a:ext cx="10363826" cy="4197926"/>
          </a:xfrm>
        </p:spPr>
        <p:txBody>
          <a:bodyPr/>
          <a:lstStyle/>
          <a:p>
            <a:r>
              <a:rPr lang="tr-TR"/>
              <a:t>MADDE 10- (1) Kurslar, ortaokul ve imam hatip ortaokulları ile ortaöğretim kurumlarının tüm sınıf seviyelerindeki derslerden açılır. Bu fıkra kapsamında yer almayan sınıf seviyeleri ve derslerden kurs açılmaz.</a:t>
            </a:r>
          </a:p>
          <a:p>
            <a:r>
              <a:rPr lang="tr-TR"/>
              <a:t>(2) Öğrenci/kursiyer ve veliler ders seçimiyle birlikte öğretmen seçiminde de bulunabilirler.</a:t>
            </a:r>
          </a:p>
          <a:p>
            <a:r>
              <a:rPr lang="tr-TR"/>
              <a:t>(3) Kurs programlarının hazırlanmasında; kursun destekleyici ve yetiştirici nitelikte olmasına dikkat edilir.</a:t>
            </a:r>
          </a:p>
          <a:p>
            <a:r>
              <a:rPr lang="tr-TR"/>
              <a:t>(4) Kursların; örgün eğitime devam edenler ile mezun olanlar için ayrı gruplar oluşturularak düzenlenmesi esastır.</a:t>
            </a:r>
          </a:p>
        </p:txBody>
      </p:sp>
    </p:spTree>
    <p:extLst>
      <p:ext uri="{BB962C8B-B14F-4D97-AF65-F5344CB8AC3E}">
        <p14:creationId xmlns:p14="http://schemas.microsoft.com/office/powerpoint/2010/main" val="4423416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normAutofit fontScale="90000"/>
          </a:bodyPr>
          <a:lstStyle/>
          <a:p>
            <a:r>
              <a:rPr lang="tr-TR" dirty="0"/>
              <a:t>Komisyon, öğretmenlerin seçimi ve görevlendirilmesi</a:t>
            </a:r>
            <a:endParaRPr lang="tr-TR" dirty="0"/>
          </a:p>
        </p:txBody>
      </p:sp>
      <p:sp>
        <p:nvSpPr>
          <p:cNvPr id="3" name="Content Placeholder 2"/>
          <p:cNvSpPr>
            <a:spLocks noGrp="1"/>
          </p:cNvSpPr>
          <p:nvPr>
            <p:ph sz="quarter" idx="13"/>
          </p:nvPr>
        </p:nvSpPr>
        <p:spPr>
          <a:xfrm>
            <a:off x="913774" y="1316182"/>
            <a:ext cx="10779462" cy="5167745"/>
          </a:xfrm>
        </p:spPr>
        <p:txBody>
          <a:bodyPr>
            <a:noAutofit/>
          </a:bodyPr>
          <a:lstStyle/>
          <a:p>
            <a:r>
              <a:rPr lang="tr-TR" sz="2200" dirty="0"/>
              <a:t>MADDE 11 - (1) Komisyon; kurs merkezleri ile kurslarda görev alacak öğretmenleri belirlemek, kursların onayını vermek, koordinasyon ve yürütülmesini sağlamak amacıyla, milli eğitim müdürünce görevlendirilen milli eğitim müdür yardımcısı/şube müdürü başkanlığında, iki ortaokul/imam hatip ortaokulu müdürü, iki ortaöğretim kurumu müdürü, bir halk eğitimi merkezi müdürü ve bir e-Kurs Modülü kullanıcısından oluşur. İlköğretim ve ortaöğretim kurumu müdür sayısının yeterli olmadığı durumlarda komisyon mevcut müdürlerin katılımıyla oluşur. Büyükşehir statüsünde olmayan illerde aynı usulle oluşturulan merkez ilçe komisyonu, hem merkez ilçenin hem de ilin konuyla ilgili iş ve işlemlerini yürütür. Büyükşehir statüsünde aynı usulle oluşturulan il komisyonu ilin konuyla ilgili iş ve işlemlerini yürütür.</a:t>
            </a:r>
            <a:endParaRPr lang="tr-TR" sz="2200" dirty="0"/>
          </a:p>
        </p:txBody>
      </p:sp>
    </p:spTree>
    <p:extLst>
      <p:ext uri="{BB962C8B-B14F-4D97-AF65-F5344CB8AC3E}">
        <p14:creationId xmlns:p14="http://schemas.microsoft.com/office/powerpoint/2010/main" val="42664948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normAutofit fontScale="90000"/>
          </a:bodyPr>
          <a:lstStyle/>
          <a:p>
            <a:r>
              <a:rPr lang="tr-TR" dirty="0"/>
              <a:t>Komisyon, öğretmenlerin seçimi ve görevlendirilmesi</a:t>
            </a:r>
            <a:endParaRPr lang="tr-TR" dirty="0"/>
          </a:p>
        </p:txBody>
      </p:sp>
      <p:sp>
        <p:nvSpPr>
          <p:cNvPr id="3" name="Content Placeholder 2"/>
          <p:cNvSpPr>
            <a:spLocks noGrp="1"/>
          </p:cNvSpPr>
          <p:nvPr>
            <p:ph sz="quarter" idx="13"/>
          </p:nvPr>
        </p:nvSpPr>
        <p:spPr>
          <a:xfrm>
            <a:off x="913774" y="1316182"/>
            <a:ext cx="10363826" cy="4475017"/>
          </a:xfrm>
        </p:spPr>
        <p:txBody>
          <a:bodyPr/>
          <a:lstStyle/>
          <a:p>
            <a:r>
              <a:rPr lang="tr-TR" dirty="0"/>
              <a:t>(2) Kurslarda görev almak isteyen öğretmenler, Bakanlıkça yayımlanan kılavuzda belirlenen takvime göre e-Kurs Modülü üzerinden veya milli eğitim müdürlüklerine şahsen başvuruda bulunur. Kurslarda görev alacak öğretmenler, başvuruda bulunan öğretmenler arasından veli ve öğrencilerin tercihleri de dikkate alınarak görevlendirilir. Kurslarda, belirtilen nitelikleri taşımaları kaydıyla diğer okullarda görevli öğretmenlerden görevlendirme yapılabilir. </a:t>
            </a:r>
            <a:r>
              <a:rPr lang="tr-TR" b="1" dirty="0"/>
              <a:t>Kurslarda görevlendirilecek kadrolu/sözleşmeli öğretmen </a:t>
            </a:r>
            <a:r>
              <a:rPr lang="tr-TR" dirty="0"/>
              <a:t>sayısının yetersiz olması halinde milli eğitim müdürlüklerince aday öğretmen olarak atanabilme şartlarını taşıyanlar arasından ve/veya üniversite öğretim elemanlarından ek ders ücreti karşılığında ders okutmak üzere görevlendirme yapılabilir.</a:t>
            </a:r>
            <a:endParaRPr lang="tr-TR" dirty="0"/>
          </a:p>
        </p:txBody>
      </p:sp>
    </p:spTree>
    <p:extLst>
      <p:ext uri="{BB962C8B-B14F-4D97-AF65-F5344CB8AC3E}">
        <p14:creationId xmlns:p14="http://schemas.microsoft.com/office/powerpoint/2010/main" val="29299230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normAutofit fontScale="90000"/>
          </a:bodyPr>
          <a:lstStyle/>
          <a:p>
            <a:r>
              <a:rPr lang="tr-TR" dirty="0"/>
              <a:t>Komisyon, öğretmenlerin seçimi ve görevlendirilmesi</a:t>
            </a:r>
            <a:endParaRPr lang="tr-TR" dirty="0"/>
          </a:p>
        </p:txBody>
      </p:sp>
      <p:sp>
        <p:nvSpPr>
          <p:cNvPr id="3" name="Content Placeholder 2"/>
          <p:cNvSpPr>
            <a:spLocks noGrp="1"/>
          </p:cNvSpPr>
          <p:nvPr>
            <p:ph sz="quarter" idx="13"/>
          </p:nvPr>
        </p:nvSpPr>
        <p:spPr>
          <a:xfrm>
            <a:off x="913774" y="1316182"/>
            <a:ext cx="10363826" cy="4475017"/>
          </a:xfrm>
        </p:spPr>
        <p:txBody>
          <a:bodyPr/>
          <a:lstStyle/>
          <a:p>
            <a:r>
              <a:rPr lang="tr-TR" dirty="0"/>
              <a:t>(3) Kursta 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r>
              <a:rPr lang="tr-TR" b="1" dirty="0"/>
              <a:t>(4) Kurslarda açılan şube sayısının 5 ve üzerinde olması durumunda kursta görevli öğretmenlerden nöbetçi öğretmen görevlendirilir.</a:t>
            </a:r>
            <a:endParaRPr lang="tr-TR" dirty="0"/>
          </a:p>
        </p:txBody>
      </p:sp>
    </p:spTree>
    <p:extLst>
      <p:ext uri="{BB962C8B-B14F-4D97-AF65-F5344CB8AC3E}">
        <p14:creationId xmlns:p14="http://schemas.microsoft.com/office/powerpoint/2010/main" val="8577928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normAutofit fontScale="90000"/>
          </a:bodyPr>
          <a:lstStyle/>
          <a:p>
            <a:r>
              <a:rPr lang="tr-TR" dirty="0"/>
              <a:t>Kurslarda yararlanılacak </a:t>
            </a:r>
            <a:r>
              <a:rPr lang="tr-TR" dirty="0" smtClean="0"/>
              <a:t>kaynaklar ve </a:t>
            </a:r>
            <a:r>
              <a:rPr lang="tr-TR" dirty="0"/>
              <a:t>Öğrenci/kursiyerlerle ilgili işlemler</a:t>
            </a:r>
            <a:endParaRPr lang="tr-TR" dirty="0"/>
          </a:p>
        </p:txBody>
      </p:sp>
      <p:sp>
        <p:nvSpPr>
          <p:cNvPr id="3" name="Content Placeholder 2"/>
          <p:cNvSpPr>
            <a:spLocks noGrp="1"/>
          </p:cNvSpPr>
          <p:nvPr>
            <p:ph sz="quarter" idx="13"/>
          </p:nvPr>
        </p:nvSpPr>
        <p:spPr>
          <a:xfrm>
            <a:off x="913774" y="1316182"/>
            <a:ext cx="10363826" cy="5070763"/>
          </a:xfrm>
        </p:spPr>
        <p:txBody>
          <a:bodyPr>
            <a:normAutofit fontScale="92500"/>
          </a:bodyPr>
          <a:lstStyle/>
          <a:p>
            <a:r>
              <a:rPr lang="tr-TR" dirty="0"/>
              <a:t>MADDE 12 - (1) Kurslarda yararlanılacak temel kaynaklar, ders kitapları ile Bakanlıkça belirlenen diğer eğitim materyalidir</a:t>
            </a:r>
            <a:r>
              <a:rPr lang="tr-TR" dirty="0" smtClean="0"/>
              <a:t>.</a:t>
            </a:r>
          </a:p>
          <a:p>
            <a:r>
              <a:rPr lang="tr-TR" dirty="0"/>
              <a:t>MADDE 13 - (1) Kurslara kayıt yaptıran öğrencilerin/kursiyerlerin devamları zorunludur. Kurslarda okutulması gereken toplam ders saatinin özürsüz olarak 1/5'ine devam etmeyen öğrencilerin devamsızlık sınırını aştığı dersten kurs kaydı silinir.</a:t>
            </a:r>
          </a:p>
          <a:p>
            <a:r>
              <a:rPr lang="tr-TR" dirty="0"/>
              <a:t>(2) Öğrencilerin kurslara devam ve devamsızlıkları kurs merkezi müdürlüğünce bir deftere ve e-Kurs Modülüne işlenir. Sağlık raporuna dayalı hastalıklar, tabii afetler, anne, baba ve kardeşlerden birinin ölümü gibi özürler sebebiyle oluşan devamsızlıklar, devamsızlık süresinden sayılmaz.</a:t>
            </a:r>
          </a:p>
          <a:p>
            <a:r>
              <a:rPr lang="tr-TR" dirty="0"/>
              <a:t>(3) Kurslara devamları süresince kurs disiplinini ve işleyişini bozucu hal ve hareketleri görülen öğrenciler/kursiyerler hakkında, kayıtlı oldukları okulların/kurumların ilgili mevzuatına göre işlem yapılır. Gerektiğinde kursla ilişikleri kesilir.</a:t>
            </a:r>
          </a:p>
          <a:p>
            <a:endParaRPr lang="tr-TR" dirty="0"/>
          </a:p>
        </p:txBody>
      </p:sp>
    </p:spTree>
    <p:extLst>
      <p:ext uri="{BB962C8B-B14F-4D97-AF65-F5344CB8AC3E}">
        <p14:creationId xmlns:p14="http://schemas.microsoft.com/office/powerpoint/2010/main" val="30392237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normAutofit fontScale="90000"/>
          </a:bodyPr>
          <a:lstStyle/>
          <a:p>
            <a:r>
              <a:rPr lang="tr-TR" dirty="0"/>
              <a:t>Kursların </a:t>
            </a:r>
            <a:r>
              <a:rPr lang="tr-TR" dirty="0" smtClean="0"/>
              <a:t>yönetimi, Kurs </a:t>
            </a:r>
            <a:r>
              <a:rPr lang="tr-TR" dirty="0"/>
              <a:t>merkezi müdürü ve görevleri</a:t>
            </a:r>
            <a:endParaRPr lang="tr-TR" dirty="0"/>
          </a:p>
        </p:txBody>
      </p:sp>
      <p:sp>
        <p:nvSpPr>
          <p:cNvPr id="3" name="Content Placeholder 2"/>
          <p:cNvSpPr>
            <a:spLocks noGrp="1"/>
          </p:cNvSpPr>
          <p:nvPr>
            <p:ph sz="quarter" idx="13"/>
          </p:nvPr>
        </p:nvSpPr>
        <p:spPr>
          <a:xfrm>
            <a:off x="913774" y="1316182"/>
            <a:ext cx="10363826" cy="5070763"/>
          </a:xfrm>
        </p:spPr>
        <p:txBody>
          <a:bodyPr>
            <a:normAutofit/>
          </a:bodyPr>
          <a:lstStyle/>
          <a:p>
            <a:r>
              <a:rPr lang="tr-TR" dirty="0"/>
              <a:t>MADDE 14- (1) Kurslar, kurs merkezi müdürlüğünce yönetilir. Kurslarla ilgili iş ve işlemleri yürütmek amacıyla her 10 şubeye bir müdür yardımcısı görevlendirilir</a:t>
            </a:r>
            <a:r>
              <a:rPr lang="tr-TR" dirty="0" smtClean="0"/>
              <a:t>.</a:t>
            </a:r>
          </a:p>
          <a:p>
            <a:r>
              <a:rPr lang="tr-TR" dirty="0"/>
              <a:t>MADDE 15- (1) Bünyesinde kurs açılan okulun veya kurumun müdürü kurs merkezi müdürüdür.</a:t>
            </a:r>
          </a:p>
          <a:p>
            <a:r>
              <a:rPr lang="tr-TR" dirty="0"/>
              <a:t>(2) Kurs merkezi müdürünün görevleri şunlardır;</a:t>
            </a:r>
          </a:p>
          <a:p>
            <a:r>
              <a:rPr lang="tr-TR" dirty="0"/>
              <a:t>a) Kursun işleyişini, düzen ve disiplini sağlayıcı gerekli tedbirleri almak,</a:t>
            </a:r>
          </a:p>
          <a:p>
            <a:r>
              <a:rPr lang="tr-TR" dirty="0"/>
              <a:t>b)Kurs çalışmalarında plan ve programların uygulanmasını sağlamak,</a:t>
            </a:r>
          </a:p>
          <a:p>
            <a:r>
              <a:rPr lang="tr-TR" dirty="0"/>
              <a:t>c) Kurs öğretmenleri tarafından hazırlanan ders planlarını inceleyip onaylamak,</a:t>
            </a:r>
          </a:p>
          <a:p>
            <a:r>
              <a:rPr lang="tr-TR" dirty="0"/>
              <a:t>ç)Kursun işleyişi ile ilgili idari, mali ve diğer hususlarla ilgili her türlü iş ve işlemlerin yürütülmesini sağlamak,</a:t>
            </a:r>
          </a:p>
          <a:p>
            <a:r>
              <a:rPr lang="tr-TR" dirty="0"/>
              <a:t>d)Bu Yönerge hükümlerine göre kendisine verilen diğer görevleri yapmak.</a:t>
            </a:r>
          </a:p>
          <a:p>
            <a:endParaRPr lang="tr-TR" dirty="0"/>
          </a:p>
        </p:txBody>
      </p:sp>
    </p:spTree>
    <p:extLst>
      <p:ext uri="{BB962C8B-B14F-4D97-AF65-F5344CB8AC3E}">
        <p14:creationId xmlns:p14="http://schemas.microsoft.com/office/powerpoint/2010/main" val="9860748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normAutofit/>
          </a:bodyPr>
          <a:lstStyle/>
          <a:p>
            <a:r>
              <a:rPr lang="tr-TR" dirty="0"/>
              <a:t>Kurs merkezi müdür yardımcısının görevleri</a:t>
            </a:r>
            <a:endParaRPr lang="tr-TR" dirty="0"/>
          </a:p>
        </p:txBody>
      </p:sp>
      <p:sp>
        <p:nvSpPr>
          <p:cNvPr id="3" name="Content Placeholder 2"/>
          <p:cNvSpPr>
            <a:spLocks noGrp="1"/>
          </p:cNvSpPr>
          <p:nvPr>
            <p:ph sz="quarter" idx="13"/>
          </p:nvPr>
        </p:nvSpPr>
        <p:spPr>
          <a:xfrm>
            <a:off x="913774" y="1316182"/>
            <a:ext cx="10363826" cy="5070763"/>
          </a:xfrm>
        </p:spPr>
        <p:txBody>
          <a:bodyPr>
            <a:normAutofit/>
          </a:bodyPr>
          <a:lstStyle/>
          <a:p>
            <a:r>
              <a:rPr lang="tr-TR" dirty="0"/>
              <a:t>MADDE 16 - (1) Kurs merkezi müdür yardımcısının görevleri şunlardır:</a:t>
            </a:r>
          </a:p>
          <a:p>
            <a:r>
              <a:rPr lang="tr-TR" dirty="0"/>
              <a:t>a) Kurslarda görev alan öğretmen ve personel ile kurslara katılan öğrencilere ilişkin devam, devamsızlık, disiplin ve benzeri diğer iş ve işlemleri yürütmek.</a:t>
            </a:r>
          </a:p>
          <a:p>
            <a:r>
              <a:rPr lang="tr-TR" dirty="0"/>
              <a:t>b) Kurs çalışmalarında yönetici, öğretmen ve personele yapılacak ücret ödemelerine ilişkin işlemleri yürütmek.</a:t>
            </a:r>
          </a:p>
          <a:p>
            <a:r>
              <a:rPr lang="tr-TR" dirty="0"/>
              <a:t>c) Kurs merkezi müdürü tarafından kendisine verilen nöbet görevini yerine getirmek ve kursla ilgili verilecek diğer iş ve işlemleri yürütmek.</a:t>
            </a:r>
          </a:p>
          <a:p>
            <a:pPr marL="0" indent="0">
              <a:buNone/>
            </a:pPr>
            <a:endParaRPr lang="tr-TR" dirty="0"/>
          </a:p>
        </p:txBody>
      </p:sp>
    </p:spTree>
    <p:extLst>
      <p:ext uri="{BB962C8B-B14F-4D97-AF65-F5344CB8AC3E}">
        <p14:creationId xmlns:p14="http://schemas.microsoft.com/office/powerpoint/2010/main" val="32742379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BİRİNCİ BÖLÜM</a:t>
            </a:r>
            <a:br>
              <a:rPr lang="tr-TR" dirty="0"/>
            </a:br>
            <a:r>
              <a:rPr lang="tr-TR" dirty="0"/>
              <a:t/>
            </a:r>
            <a:br>
              <a:rPr lang="tr-TR" dirty="0"/>
            </a:br>
            <a:r>
              <a:rPr lang="tr-TR" dirty="0"/>
              <a:t>Amaç, Kapsam, Dayanak ve Tanımlar</a:t>
            </a:r>
            <a:br>
              <a:rPr lang="tr-TR" dirty="0"/>
            </a:br>
            <a:r>
              <a:rPr lang="tr-TR" dirty="0"/>
              <a:t>Amaç</a:t>
            </a:r>
            <a:br>
              <a:rPr lang="tr-TR" dirty="0"/>
            </a:br>
            <a:endParaRPr lang="tr-TR" dirty="0"/>
          </a:p>
        </p:txBody>
      </p:sp>
      <p:sp>
        <p:nvSpPr>
          <p:cNvPr id="3" name="Content Placeholder 2"/>
          <p:cNvSpPr>
            <a:spLocks noGrp="1"/>
          </p:cNvSpPr>
          <p:nvPr>
            <p:ph sz="quarter" idx="13"/>
          </p:nvPr>
        </p:nvSpPr>
        <p:spPr/>
        <p:txBody>
          <a:bodyPr>
            <a:normAutofit/>
          </a:bodyPr>
          <a:lstStyle/>
          <a:p>
            <a:r>
              <a:rPr lang="tr-TR" dirty="0"/>
              <a:t>MADDE 1- (1) Bu Yönergenin amacı, Milli Eğitim Bakanlığına bağlı resmi ve özel örgün eğitim kurumlarında öğrenim gören istekli öğrenciler ile </a:t>
            </a:r>
            <a:r>
              <a:rPr lang="tr-TR" b="1" dirty="0"/>
              <a:t>ortaöğretimden mezun olanlara verilecek destekleme ve yetiştirme kursları ile</a:t>
            </a:r>
            <a:r>
              <a:rPr lang="tr-TR" dirty="0"/>
              <a:t> ilgili usul ve esasları düzenlemektir</a:t>
            </a:r>
            <a:r>
              <a:rPr lang="tr-TR" dirty="0" smtClean="0"/>
              <a:t>.</a:t>
            </a:r>
          </a:p>
          <a:p>
            <a:r>
              <a:rPr lang="tr-TR" dirty="0" smtClean="0"/>
              <a:t>MADDE </a:t>
            </a:r>
            <a:r>
              <a:rPr lang="tr-TR" dirty="0"/>
              <a:t>2- (1) Bu Yönerge, Milli Eğitim Bakanlığına bağlı resmi ve özel örgün eğitim kurumlarında öğrenim gören istekli öğrenciler ile </a:t>
            </a:r>
            <a:r>
              <a:rPr lang="tr-TR" b="1" u="sng" dirty="0"/>
              <a:t>ortaöğretimden mezun olanlara</a:t>
            </a:r>
            <a:r>
              <a:rPr lang="tr-TR" dirty="0"/>
              <a:t> verilecek destekleme ve yetiştirme kursları ile ilgili usul ve esasları kapsar.</a:t>
            </a:r>
          </a:p>
          <a:p>
            <a:endParaRPr lang="tr-TR" dirty="0"/>
          </a:p>
        </p:txBody>
      </p:sp>
    </p:spTree>
    <p:extLst>
      <p:ext uri="{BB962C8B-B14F-4D97-AF65-F5344CB8AC3E}">
        <p14:creationId xmlns:p14="http://schemas.microsoft.com/office/powerpoint/2010/main" val="53492978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normAutofit fontScale="90000"/>
          </a:bodyPr>
          <a:lstStyle/>
          <a:p>
            <a:r>
              <a:rPr lang="tr-TR" dirty="0"/>
              <a:t>Kurs çalışmalarının ve öğrenci/kursiyer başarısının değerlendirilmesi</a:t>
            </a:r>
            <a:endParaRPr lang="tr-TR" dirty="0"/>
          </a:p>
        </p:txBody>
      </p:sp>
      <p:sp>
        <p:nvSpPr>
          <p:cNvPr id="3" name="Content Placeholder 2"/>
          <p:cNvSpPr>
            <a:spLocks noGrp="1"/>
          </p:cNvSpPr>
          <p:nvPr>
            <p:ph sz="quarter" idx="13"/>
          </p:nvPr>
        </p:nvSpPr>
        <p:spPr>
          <a:xfrm>
            <a:off x="913774" y="1316182"/>
            <a:ext cx="10363826" cy="5070763"/>
          </a:xfrm>
        </p:spPr>
        <p:txBody>
          <a:bodyPr>
            <a:normAutofit/>
          </a:bodyPr>
          <a:lstStyle/>
          <a:p>
            <a:r>
              <a:rPr lang="tr-TR" dirty="0"/>
              <a:t>MADDE 17 - (1) Kurslarda yapılacak seviye tespit sınavlarına göre sınıflar/gruplar oluşturulabilir.</a:t>
            </a:r>
          </a:p>
          <a:p>
            <a:r>
              <a:rPr lang="tr-TR" dirty="0"/>
              <a:t>(2) Kurslara katılan öğrencilerin kazandıkları bilgi ve becerileri ölçmek amacıyla kurs merkezinde kurs saatleri içinde kurs açılan derslerden her ay değerlendirme yapılır. Bu değerlendirmeler mahalli olabileceği gibi Bakanlıkça merkezi olarak da yapılabilir. Değerlendirme sonuçları analiz edilerek eksikliği görülen konular tamamlanır. </a:t>
            </a:r>
            <a:r>
              <a:rPr lang="tr-TR" b="1" dirty="0"/>
              <a:t>Ayrıca her dönem sonunda Türkçe, matematik, fen bilimleri ve yabancı dil derslerinden Genel Müdürlükçe izleme ve değerlendirme ortak sınavı yapılır.</a:t>
            </a:r>
            <a:endParaRPr lang="tr-TR" dirty="0"/>
          </a:p>
          <a:p>
            <a:pPr marL="0" indent="0">
              <a:buNone/>
            </a:pPr>
            <a:endParaRPr lang="tr-TR" dirty="0"/>
          </a:p>
        </p:txBody>
      </p:sp>
    </p:spTree>
    <p:extLst>
      <p:ext uri="{BB962C8B-B14F-4D97-AF65-F5344CB8AC3E}">
        <p14:creationId xmlns:p14="http://schemas.microsoft.com/office/powerpoint/2010/main" val="13802352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normAutofit/>
          </a:bodyPr>
          <a:lstStyle/>
          <a:p>
            <a:r>
              <a:rPr lang="tr-TR" dirty="0"/>
              <a:t>Kursların </a:t>
            </a:r>
            <a:r>
              <a:rPr lang="tr-TR" dirty="0" smtClean="0"/>
              <a:t>denetimi ve </a:t>
            </a:r>
            <a:r>
              <a:rPr lang="tr-TR" dirty="0"/>
              <a:t>Sorumluluk</a:t>
            </a:r>
            <a:endParaRPr lang="tr-TR" dirty="0"/>
          </a:p>
        </p:txBody>
      </p:sp>
      <p:sp>
        <p:nvSpPr>
          <p:cNvPr id="3" name="Content Placeholder 2"/>
          <p:cNvSpPr>
            <a:spLocks noGrp="1"/>
          </p:cNvSpPr>
          <p:nvPr>
            <p:ph sz="quarter" idx="13"/>
          </p:nvPr>
        </p:nvSpPr>
        <p:spPr>
          <a:xfrm>
            <a:off x="913774" y="1316182"/>
            <a:ext cx="10363826" cy="5070763"/>
          </a:xfrm>
        </p:spPr>
        <p:txBody>
          <a:bodyPr>
            <a:normAutofit/>
          </a:bodyPr>
          <a:lstStyle/>
          <a:p>
            <a:r>
              <a:rPr lang="tr-TR" dirty="0"/>
              <a:t>MADDE 18- (1) Kurs merkezlerindeki eğitim ve öğretim faaliyetleri ile ilgili iş ve işlemlerin denetimi il/ilçe milli eğitim müdürlüklerince yapılır.</a:t>
            </a:r>
          </a:p>
          <a:p>
            <a:r>
              <a:rPr lang="tr-TR" dirty="0"/>
              <a:t>(2) Kursların değerlendirilmesiyle ilgili yılsonu raporu kurs merkezi müdürlüklerince ilçeye, ilçe raporları illere, il raporları Bakanlığın ilgili Genel Müdürlüğüne ağustos ayının son haftasında gönderilir.</a:t>
            </a:r>
          </a:p>
          <a:p>
            <a:r>
              <a:rPr lang="tr-TR" dirty="0" smtClean="0"/>
              <a:t>MADDE </a:t>
            </a:r>
            <a:r>
              <a:rPr lang="tr-TR" dirty="0"/>
              <a:t>19- (1) Bu Yönerge hükümleri çerçevesinde kurslarda görev alan her kademedeki personel görevlerini; eksiksiz, zamanında ve etkin olarak yerine getirmekle yükümlüdür.</a:t>
            </a:r>
          </a:p>
        </p:txBody>
      </p:sp>
    </p:spTree>
    <p:extLst>
      <p:ext uri="{BB962C8B-B14F-4D97-AF65-F5344CB8AC3E}">
        <p14:creationId xmlns:p14="http://schemas.microsoft.com/office/powerpoint/2010/main" val="31148847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DÖRDÜNCÜ </a:t>
            </a:r>
            <a:r>
              <a:rPr lang="tr-TR" dirty="0" smtClean="0"/>
              <a:t>BÖLÜM </a:t>
            </a:r>
            <a:br>
              <a:rPr lang="tr-TR" dirty="0" smtClean="0"/>
            </a:br>
            <a:r>
              <a:rPr lang="tr-TR" dirty="0" smtClean="0"/>
              <a:t>Çeşitli </a:t>
            </a:r>
            <a:r>
              <a:rPr lang="tr-TR" dirty="0"/>
              <a:t>ve Son Hükümler</a:t>
            </a:r>
            <a:br>
              <a:rPr lang="tr-TR" dirty="0"/>
            </a:br>
            <a:r>
              <a:rPr lang="tr-TR" dirty="0"/>
              <a:t>Kurs </a:t>
            </a:r>
            <a:r>
              <a:rPr lang="tr-TR" dirty="0" smtClean="0"/>
              <a:t>giderleri</a:t>
            </a:r>
            <a:endParaRPr lang="tr-TR" dirty="0"/>
          </a:p>
        </p:txBody>
      </p:sp>
      <p:sp>
        <p:nvSpPr>
          <p:cNvPr id="3" name="Content Placeholder 2"/>
          <p:cNvSpPr>
            <a:spLocks noGrp="1"/>
          </p:cNvSpPr>
          <p:nvPr>
            <p:ph sz="quarter" idx="13"/>
          </p:nvPr>
        </p:nvSpPr>
        <p:spPr/>
        <p:txBody>
          <a:bodyPr/>
          <a:lstStyle/>
          <a:p>
            <a:r>
              <a:rPr lang="tr-TR" dirty="0"/>
              <a:t>MADDE 20 - (1) Kurs merkezlerinin ısınma, temizlik, aydınlatma, kırtasiye ve bu kapsamdaki giderleri Bakanlıkça karşılanır.</a:t>
            </a:r>
            <a:r>
              <a:rPr lang="tr-TR" dirty="0"/>
              <a:t/>
            </a:r>
            <a:br>
              <a:rPr lang="tr-TR" dirty="0"/>
            </a:br>
            <a:r>
              <a:rPr lang="tr-TR" dirty="0"/>
              <a:t>(2) Bu Yönerge kapsamında açılan kurslara devam eden öğrenci ve kursiyerlerden kurs ücreti alınmaz.</a:t>
            </a:r>
            <a:endParaRPr lang="tr-TR" dirty="0"/>
          </a:p>
        </p:txBody>
      </p:sp>
    </p:spTree>
    <p:extLst>
      <p:ext uri="{BB962C8B-B14F-4D97-AF65-F5344CB8AC3E}">
        <p14:creationId xmlns:p14="http://schemas.microsoft.com/office/powerpoint/2010/main" val="779122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69955"/>
          </a:xfrm>
        </p:spPr>
        <p:txBody>
          <a:bodyPr/>
          <a:lstStyle/>
          <a:p>
            <a:r>
              <a:rPr lang="tr-TR" dirty="0"/>
              <a:t>Tutulacak defter ve dosyalar</a:t>
            </a:r>
            <a:endParaRPr lang="tr-TR" dirty="0"/>
          </a:p>
        </p:txBody>
      </p:sp>
      <p:sp>
        <p:nvSpPr>
          <p:cNvPr id="3" name="Content Placeholder 2"/>
          <p:cNvSpPr>
            <a:spLocks noGrp="1"/>
          </p:cNvSpPr>
          <p:nvPr>
            <p:ph sz="quarter" idx="13"/>
          </p:nvPr>
        </p:nvSpPr>
        <p:spPr>
          <a:xfrm>
            <a:off x="913774" y="1399310"/>
            <a:ext cx="10363826" cy="4391890"/>
          </a:xfrm>
        </p:spPr>
        <p:txBody>
          <a:bodyPr/>
          <a:lstStyle/>
          <a:p>
            <a:r>
              <a:rPr lang="tr-TR" dirty="0"/>
              <a:t>MADDE 21- (1) Kurslarla ilgili olarak kurs merkezlerinde tutulacak defter ve dosyalar şunlardır:</a:t>
            </a:r>
            <a:br>
              <a:rPr lang="tr-TR" dirty="0"/>
            </a:br>
            <a:r>
              <a:rPr lang="tr-TR" dirty="0"/>
              <a:t>a) Öğrenci/kursiyer yoklama defteri,</a:t>
            </a:r>
          </a:p>
          <a:p>
            <a:r>
              <a:rPr lang="tr-TR" dirty="0"/>
              <a:t>b) Kurs ders defteri,</a:t>
            </a:r>
          </a:p>
          <a:p>
            <a:r>
              <a:rPr lang="tr-TR" dirty="0"/>
              <a:t>c) Gelen ve giden yazı dosyası,</a:t>
            </a:r>
          </a:p>
          <a:p>
            <a:r>
              <a:rPr lang="tr-TR" dirty="0"/>
              <a:t>ç) Kurs ders planları dosyası,</a:t>
            </a:r>
          </a:p>
          <a:p>
            <a:r>
              <a:rPr lang="tr-TR" dirty="0"/>
              <a:t>d) Denetim defteri</a:t>
            </a:r>
          </a:p>
          <a:p>
            <a:r>
              <a:rPr lang="tr-TR" dirty="0"/>
              <a:t>(2) Bu Yönerge kapsamında yapılan iş ve işlemler elektronik ortamda da yürütülebilir.</a:t>
            </a:r>
          </a:p>
        </p:txBody>
      </p:sp>
    </p:spTree>
    <p:extLst>
      <p:ext uri="{BB962C8B-B14F-4D97-AF65-F5344CB8AC3E}">
        <p14:creationId xmlns:p14="http://schemas.microsoft.com/office/powerpoint/2010/main" val="38281569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69955"/>
          </a:xfrm>
        </p:spPr>
        <p:txBody>
          <a:bodyPr/>
          <a:lstStyle/>
          <a:p>
            <a:r>
              <a:rPr lang="tr-TR" dirty="0"/>
              <a:t>Koordinasyon</a:t>
            </a:r>
            <a:endParaRPr lang="tr-TR" dirty="0"/>
          </a:p>
        </p:txBody>
      </p:sp>
      <p:sp>
        <p:nvSpPr>
          <p:cNvPr id="3" name="Content Placeholder 2"/>
          <p:cNvSpPr>
            <a:spLocks noGrp="1"/>
          </p:cNvSpPr>
          <p:nvPr>
            <p:ph sz="quarter" idx="13"/>
          </p:nvPr>
        </p:nvSpPr>
        <p:spPr>
          <a:xfrm>
            <a:off x="913774" y="1399310"/>
            <a:ext cx="10363826" cy="872835"/>
          </a:xfrm>
        </p:spPr>
        <p:txBody>
          <a:bodyPr/>
          <a:lstStyle/>
          <a:p>
            <a:r>
              <a:rPr lang="tr-TR" dirty="0"/>
              <a:t>MADDE 22 - (1) Bu Yönerge ile uygulamaya yönelik kılavuz Genel Müdürlüğün koordinesinde Bakanlıkça hazırlanır.</a:t>
            </a:r>
          </a:p>
        </p:txBody>
      </p:sp>
      <p:sp>
        <p:nvSpPr>
          <p:cNvPr id="4" name="Title 1"/>
          <p:cNvSpPr txBox="1">
            <a:spLocks/>
          </p:cNvSpPr>
          <p:nvPr/>
        </p:nvSpPr>
        <p:spPr>
          <a:xfrm>
            <a:off x="913775" y="2382982"/>
            <a:ext cx="10364451" cy="66995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tr-TR" dirty="0"/>
              <a:t>Yürürlükten kaldırılan mevzuat</a:t>
            </a:r>
            <a:endParaRPr lang="tr-TR" dirty="0"/>
          </a:p>
        </p:txBody>
      </p:sp>
      <p:sp>
        <p:nvSpPr>
          <p:cNvPr id="5" name="Content Placeholder 2"/>
          <p:cNvSpPr txBox="1">
            <a:spLocks/>
          </p:cNvSpPr>
          <p:nvPr/>
        </p:nvSpPr>
        <p:spPr>
          <a:xfrm>
            <a:off x="913774" y="3163774"/>
            <a:ext cx="10363826" cy="156062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tr-TR" dirty="0"/>
              <a:t>MADDE 23 - (1) 23.09.2014 tarihli ve 4145909 sayılı Makam Onayı ile yürürlüğe konulan Milli Eğitim Bakanlığı Örgün ve Yaygın Eğitimi Destekleme ve Yetiştirme Kursları Yönergesi yürürlükten kaldırılmıştır.</a:t>
            </a:r>
            <a:endParaRPr lang="tr-TR" dirty="0"/>
          </a:p>
        </p:txBody>
      </p:sp>
    </p:spTree>
    <p:extLst>
      <p:ext uri="{BB962C8B-B14F-4D97-AF65-F5344CB8AC3E}">
        <p14:creationId xmlns:p14="http://schemas.microsoft.com/office/powerpoint/2010/main" val="35762387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56101"/>
          </a:xfrm>
        </p:spPr>
        <p:txBody>
          <a:bodyPr/>
          <a:lstStyle/>
          <a:p>
            <a:r>
              <a:rPr lang="tr-TR" dirty="0"/>
              <a:t>Dayanak</a:t>
            </a:r>
            <a:endParaRPr lang="tr-TR" dirty="0"/>
          </a:p>
        </p:txBody>
      </p:sp>
      <p:sp>
        <p:nvSpPr>
          <p:cNvPr id="3" name="Content Placeholder 2"/>
          <p:cNvSpPr>
            <a:spLocks noGrp="1"/>
          </p:cNvSpPr>
          <p:nvPr>
            <p:ph sz="quarter" idx="13"/>
          </p:nvPr>
        </p:nvSpPr>
        <p:spPr>
          <a:xfrm>
            <a:off x="913774" y="1274618"/>
            <a:ext cx="10363826" cy="4516581"/>
          </a:xfrm>
        </p:spPr>
        <p:txBody>
          <a:bodyPr>
            <a:normAutofit/>
          </a:bodyPr>
          <a:lstStyle/>
          <a:p>
            <a:r>
              <a:rPr lang="tr-TR" dirty="0"/>
              <a:t>MADDE 3- (1) Bu Yönerge, 14/6/1973 tarihli ve 1739 sayılı Milli Eğitim Temel Kanunu, 10/7/2018 tarihli ve 30474 sayılı Resmi </a:t>
            </a:r>
            <a:r>
              <a:rPr lang="tr-TR" dirty="0" err="1"/>
              <a:t>Gazete'de</a:t>
            </a:r>
            <a:r>
              <a:rPr lang="tr-TR" dirty="0"/>
              <a:t> yayımlanarak yürürlüğe giren 1 sayılı Cumhurbaşkanlığı Teşkilatı Hakkında Cumhurbaşkanlığı Kararnamesinin 301 inci maddesi, 7/9/2013 tarihli ve 28758 sayılı Resmi </a:t>
            </a:r>
            <a:r>
              <a:rPr lang="tr-TR" dirty="0" err="1"/>
              <a:t>Gazete'de</a:t>
            </a:r>
            <a:r>
              <a:rPr lang="tr-TR" dirty="0"/>
              <a:t> yayımlanan Milli Eğitim Bakanlığı Ortaöğretim Kurumları Yönetmeliği, 26/07/2014 tarihli ve 29072 sayılı Resmi </a:t>
            </a:r>
            <a:r>
              <a:rPr lang="tr-TR" dirty="0" err="1"/>
              <a:t>Gazete'de</a:t>
            </a:r>
            <a:r>
              <a:rPr lang="tr-TR" dirty="0"/>
              <a:t> yayımlanan Milli Eğitim Bakanlığı Okul Öncesi Eğitim ve İlköğretim Kurumları Yönetmeliği, 11/4/2018 tarihli ve 30388 sayılı Resmi </a:t>
            </a:r>
            <a:r>
              <a:rPr lang="tr-TR" dirty="0" err="1"/>
              <a:t>Gazete'de</a:t>
            </a:r>
            <a:r>
              <a:rPr lang="tr-TR" dirty="0"/>
              <a:t> yayımlanan Milli Eğitim Bakanlığı Hayat Boyu Öğrenme Kurumları Yönetmeliği ile 7/7/2018 tarihli ve 30471 sayılı Resmi </a:t>
            </a:r>
            <a:r>
              <a:rPr lang="tr-TR" dirty="0" err="1"/>
              <a:t>Gazete'de</a:t>
            </a:r>
            <a:r>
              <a:rPr lang="tr-TR" dirty="0"/>
              <a:t> yayımlanan Özel Eğitim Hizmetleri Yönetmeliği hükümlerine dayanılarak hazırlanmıştır.</a:t>
            </a:r>
            <a:endParaRPr lang="tr-TR" dirty="0"/>
          </a:p>
        </p:txBody>
      </p:sp>
    </p:spTree>
    <p:extLst>
      <p:ext uri="{BB962C8B-B14F-4D97-AF65-F5344CB8AC3E}">
        <p14:creationId xmlns:p14="http://schemas.microsoft.com/office/powerpoint/2010/main" val="7025269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66938"/>
          </a:xfrm>
        </p:spPr>
        <p:txBody>
          <a:bodyPr/>
          <a:lstStyle/>
          <a:p>
            <a:r>
              <a:rPr lang="tr-TR" dirty="0"/>
              <a:t>Tanımlar</a:t>
            </a:r>
            <a:endParaRPr lang="tr-TR" dirty="0"/>
          </a:p>
        </p:txBody>
      </p:sp>
      <p:sp>
        <p:nvSpPr>
          <p:cNvPr id="3" name="Content Placeholder 2"/>
          <p:cNvSpPr>
            <a:spLocks noGrp="1"/>
          </p:cNvSpPr>
          <p:nvPr>
            <p:ph sz="quarter" idx="13"/>
          </p:nvPr>
        </p:nvSpPr>
        <p:spPr>
          <a:xfrm>
            <a:off x="913774" y="1385456"/>
            <a:ext cx="10363826" cy="4405743"/>
          </a:xfrm>
        </p:spPr>
        <p:txBody>
          <a:bodyPr>
            <a:normAutofit lnSpcReduction="10000"/>
          </a:bodyPr>
          <a:lstStyle/>
          <a:p>
            <a:r>
              <a:rPr lang="tr-TR" dirty="0"/>
              <a:t>MADDE 4- (1) Bu Yönergede geçen;</a:t>
            </a:r>
            <a:br>
              <a:rPr lang="tr-TR" dirty="0"/>
            </a:br>
            <a:r>
              <a:rPr lang="tr-TR" dirty="0"/>
              <a:t>a) Bakan: Milli Eğitim Bakanını,</a:t>
            </a:r>
            <a:br>
              <a:rPr lang="tr-TR" dirty="0"/>
            </a:br>
            <a:r>
              <a:rPr lang="tr-TR" dirty="0"/>
              <a:t>b) Bakanlık: Milli Eğitim Bakanlığını,</a:t>
            </a:r>
            <a:br>
              <a:rPr lang="tr-TR" dirty="0"/>
            </a:br>
            <a:r>
              <a:rPr lang="tr-TR" dirty="0"/>
              <a:t>c) Ders yılı: Derslerin başladığı tarihten kesildiği tarihe kadar geçen süreyi,</a:t>
            </a:r>
            <a:br>
              <a:rPr lang="tr-TR" dirty="0"/>
            </a:br>
            <a:r>
              <a:rPr lang="tr-TR" dirty="0"/>
              <a:t>ç) Dönem: Ders yılının başladığı tarihten yarıyıl tatiline, yarıyıl tatili bitiminden ders kesimine kadar geçen süreyi,</a:t>
            </a:r>
            <a:br>
              <a:rPr lang="tr-TR" dirty="0"/>
            </a:br>
            <a:r>
              <a:rPr lang="tr-TR" dirty="0"/>
              <a:t>d) e-Kurs Modülü: Destekleme ve yetiştirme kursları kapsamında yürütülen iş ve işlemlerin elektronik ortamda işlendiği modülü,</a:t>
            </a:r>
            <a:br>
              <a:rPr lang="tr-TR" dirty="0"/>
            </a:br>
            <a:r>
              <a:rPr lang="tr-TR" dirty="0"/>
              <a:t>e) Genel Müdürlük: Ölçme, Değerlendirme ve Sınav Hizmetleri Genel Müdürlüğünü,</a:t>
            </a:r>
            <a:br>
              <a:rPr lang="tr-TR" dirty="0"/>
            </a:br>
            <a:r>
              <a:rPr lang="tr-TR" dirty="0"/>
              <a:t>f) Komisyon: Kurs merkezleri ile kurslarda görev alacak öğretmenleri belirlemek amacıyla milli eğitim müdürlüğünde oluşan komisyonu,</a:t>
            </a:r>
            <a:br>
              <a:rPr lang="tr-TR" dirty="0"/>
            </a:br>
            <a:endParaRPr lang="tr-TR" dirty="0"/>
          </a:p>
        </p:txBody>
      </p:sp>
    </p:spTree>
    <p:extLst>
      <p:ext uri="{BB962C8B-B14F-4D97-AF65-F5344CB8AC3E}">
        <p14:creationId xmlns:p14="http://schemas.microsoft.com/office/powerpoint/2010/main" val="16101907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59119"/>
          </a:xfrm>
        </p:spPr>
        <p:txBody>
          <a:bodyPr>
            <a:normAutofit fontScale="90000"/>
          </a:bodyPr>
          <a:lstStyle/>
          <a:p>
            <a:r>
              <a:rPr lang="tr-TR" dirty="0"/>
              <a:t>Tanımlar</a:t>
            </a:r>
          </a:p>
        </p:txBody>
      </p:sp>
      <p:sp>
        <p:nvSpPr>
          <p:cNvPr id="3" name="Content Placeholder 2"/>
          <p:cNvSpPr>
            <a:spLocks noGrp="1"/>
          </p:cNvSpPr>
          <p:nvPr>
            <p:ph sz="quarter" idx="13"/>
          </p:nvPr>
        </p:nvSpPr>
        <p:spPr>
          <a:xfrm>
            <a:off x="913774" y="1177636"/>
            <a:ext cx="10363826" cy="5056909"/>
          </a:xfrm>
        </p:spPr>
        <p:txBody>
          <a:bodyPr>
            <a:normAutofit fontScale="92500" lnSpcReduction="10000"/>
          </a:bodyPr>
          <a:lstStyle/>
          <a:p>
            <a:r>
              <a:rPr lang="tr-TR" dirty="0"/>
              <a:t>g) Kurs: Milli Eğitim Bakanlığına bağlı resmi ve özel örgün eğitim kurumlarında öğrenim gören istekli öğrenciler ile ortaöğretimden mezun olanlara verilecek destekleme ve yetiştirme kurslarını,</a:t>
            </a:r>
            <a:br>
              <a:rPr lang="tr-TR" dirty="0"/>
            </a:br>
            <a:r>
              <a:rPr lang="tr-TR" dirty="0"/>
              <a:t>ğ) Kursiyer: Kursa devam eden örgün öğretim öğrencileri </a:t>
            </a:r>
            <a:r>
              <a:rPr lang="tr-TR" b="1" dirty="0"/>
              <a:t>dışındaki ortaöğretimden mezun kişileri,</a:t>
            </a:r>
            <a:r>
              <a:rPr lang="tr-TR" dirty="0"/>
              <a:t/>
            </a:r>
            <a:br>
              <a:rPr lang="tr-TR" dirty="0"/>
            </a:br>
            <a:r>
              <a:rPr lang="tr-TR" dirty="0"/>
              <a:t>h) Kurs merkezi: Bünyesinde destekleme ve yetiştirme kursu açılan kurumları,</a:t>
            </a:r>
            <a:br>
              <a:rPr lang="tr-TR" dirty="0"/>
            </a:br>
            <a:r>
              <a:rPr lang="tr-TR" dirty="0"/>
              <a:t>ı) Kurs merkezi müdürü: Bünyesinde kurs açılan kurumun müdürünü,</a:t>
            </a:r>
            <a:br>
              <a:rPr lang="tr-TR" dirty="0"/>
            </a:br>
            <a:r>
              <a:rPr lang="tr-TR" dirty="0"/>
              <a:t>i) Kurs merkezi müdür yardımcısı: Bünyesinde kurs açılan kurumun kurs merkezi müdürü tarafından görevlendirilen müdür yardımcılarını,</a:t>
            </a:r>
            <a:br>
              <a:rPr lang="tr-TR" dirty="0"/>
            </a:br>
            <a:r>
              <a:rPr lang="tr-TR" dirty="0"/>
              <a:t>j) Öğrenci: Resmi ve özel örgün ilköğretim ve ortaöğretim kurumlarında öğrenim görenleri,</a:t>
            </a:r>
            <a:br>
              <a:rPr lang="tr-TR" dirty="0"/>
            </a:br>
            <a:r>
              <a:rPr lang="tr-TR" dirty="0"/>
              <a:t>k) Öğretim yılı: Ders yılının başladığı tarihten, sonraki ders yılının başladığı tarihe kadar geçen süreyi,</a:t>
            </a:r>
            <a:br>
              <a:rPr lang="tr-TR" dirty="0"/>
            </a:br>
            <a:r>
              <a:rPr lang="tr-TR" dirty="0"/>
              <a:t>l) Veli: Öğrencilerin/kursiyerlerin anne veya babasını veya yasal olarak sorumluluğunu üstlenen kişiyi</a:t>
            </a:r>
            <a:r>
              <a:rPr lang="tr-TR" dirty="0" smtClean="0"/>
              <a:t>, İfade eder.</a:t>
            </a:r>
            <a:endParaRPr lang="tr-TR" dirty="0"/>
          </a:p>
          <a:p>
            <a:pPr marL="0" indent="0">
              <a:buNone/>
            </a:pPr>
            <a:endParaRPr lang="tr-TR" dirty="0"/>
          </a:p>
        </p:txBody>
      </p:sp>
    </p:spTree>
    <p:extLst>
      <p:ext uri="{BB962C8B-B14F-4D97-AF65-F5344CB8AC3E}">
        <p14:creationId xmlns:p14="http://schemas.microsoft.com/office/powerpoint/2010/main" val="31051786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İKİNCİ </a:t>
            </a:r>
            <a:r>
              <a:rPr lang="tr-TR" dirty="0" err="1"/>
              <a:t>BÖLÜMKurs</a:t>
            </a:r>
            <a:r>
              <a:rPr lang="tr-TR" dirty="0"/>
              <a:t> Açma, Kapatma, Kurs Süreleri ve Öğrenci/Kursiyer Sayıları</a:t>
            </a:r>
            <a:br>
              <a:rPr lang="tr-TR" dirty="0"/>
            </a:br>
            <a:r>
              <a:rPr lang="tr-TR" dirty="0"/>
              <a:t>Kurs merkezi ve kurs açma yetkisi</a:t>
            </a:r>
            <a:br>
              <a:rPr lang="tr-TR" dirty="0"/>
            </a:br>
            <a:endParaRPr lang="tr-TR" dirty="0"/>
          </a:p>
        </p:txBody>
      </p:sp>
      <p:sp>
        <p:nvSpPr>
          <p:cNvPr id="3" name="Content Placeholder 2"/>
          <p:cNvSpPr>
            <a:spLocks noGrp="1"/>
          </p:cNvSpPr>
          <p:nvPr>
            <p:ph sz="quarter" idx="13"/>
          </p:nvPr>
        </p:nvSpPr>
        <p:spPr>
          <a:xfrm>
            <a:off x="913774" y="1856510"/>
            <a:ext cx="10363826" cy="4364182"/>
          </a:xfrm>
        </p:spPr>
        <p:txBody>
          <a:bodyPr>
            <a:normAutofit/>
          </a:bodyPr>
          <a:lstStyle/>
          <a:p>
            <a:r>
              <a:rPr lang="tr-TR" dirty="0"/>
              <a:t>MADDE 5- (1) Kurslar, fiziki kapasitesi ve öğrenci/kursiyer potansiyeli yeterli olan resmi ortaokullar, imam-hatip ortaokulları, </a:t>
            </a:r>
            <a:r>
              <a:rPr lang="tr-TR" b="1" dirty="0"/>
              <a:t>genel ilköğretim programı uygulanan özel eğitim ortaokulları, </a:t>
            </a:r>
            <a:r>
              <a:rPr lang="tr-TR" dirty="0"/>
              <a:t>ortaöğretim kurumları ile halk eğitimi merkezi müdürlüklerine bağlı olarak açılır.</a:t>
            </a:r>
          </a:p>
          <a:p>
            <a:r>
              <a:rPr lang="tr-TR" dirty="0"/>
              <a:t>(2) Mezunlara yönelik kursların halk eğitimi merkezlerince açılması esastır. Halk eğitimi merkezinin bulunmadığı veya bu merkezlerde kursun açılamadığı hallerde, milli eğitim müdürlüklerince yapılacak planlama dahilinde diğer eğitim kurumları ile kamu kurum ve kuruluşlarına ait binaların derslik olarak kullanılabilecek bölümlerinden yararlanılır. Bu durumda kurs yönetimi halk eğitimi merkezi müdürlüğünce, halk eğitim merkezinin bulunmadığı yerlerde il/ilçe milli eğitim müdürlüğünce sağlanır.</a:t>
            </a:r>
          </a:p>
          <a:p>
            <a:endParaRPr lang="tr-TR" dirty="0"/>
          </a:p>
        </p:txBody>
      </p:sp>
    </p:spTree>
    <p:extLst>
      <p:ext uri="{BB962C8B-B14F-4D97-AF65-F5344CB8AC3E}">
        <p14:creationId xmlns:p14="http://schemas.microsoft.com/office/powerpoint/2010/main" val="24354966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637309"/>
            <a:ext cx="10363826" cy="5680363"/>
          </a:xfrm>
        </p:spPr>
        <p:txBody>
          <a:bodyPr>
            <a:normAutofit fontScale="92500" lnSpcReduction="10000"/>
          </a:bodyPr>
          <a:lstStyle/>
          <a:p>
            <a:r>
              <a:rPr lang="tr-TR" dirty="0"/>
              <a:t>(3) Kurslar yıllık ve yaz dönemi olarak planlanır. </a:t>
            </a:r>
            <a:r>
              <a:rPr lang="tr-TR" b="1" dirty="0"/>
              <a:t>Yıllık planlanan kursların eylül ayının son haftasında</a:t>
            </a:r>
            <a:r>
              <a:rPr lang="tr-TR" dirty="0"/>
              <a:t>, yaz dönemi kurslarının ise temmuz ayının ilk haftasında başlatılması esastır. Yıllık açılan kurslar ders yılı sonuna kadar devam eder. </a:t>
            </a:r>
            <a:r>
              <a:rPr lang="tr-TR" b="1" dirty="0"/>
              <a:t>Ancak ara tatillerde kurs yapılmaz.</a:t>
            </a:r>
            <a:r>
              <a:rPr lang="tr-TR" dirty="0"/>
              <a:t> Olağanüstü durumlarda bu süreler milli eğitim müdürlüğünce değiştirilebilir.</a:t>
            </a:r>
          </a:p>
          <a:p>
            <a:r>
              <a:rPr lang="tr-TR" dirty="0"/>
              <a:t>(4) Kurs merkezleri ile kurslarda görevlendirilecek öğretmenler, yıllık planlanan kurslarda eylül ayı, yaz dönemi kurslarında ise haziran ayı sonuna kadar belirlenir.</a:t>
            </a:r>
          </a:p>
          <a:p>
            <a:r>
              <a:rPr lang="tr-TR" dirty="0"/>
              <a:t>(5) Kurslar, milli eğitim müdürlüklerince belirlenen kurs merkezi müdürünün teklifi ve milli eğitim müdürünün onayı ile açılır.</a:t>
            </a:r>
          </a:p>
          <a:p>
            <a:r>
              <a:rPr lang="tr-TR" dirty="0"/>
              <a:t>(6) Açılan bir kursa, kurs açıldıktan bir ay sonrasına kadar öğrenci/kursiyer kaydı yapılabilir. Nakil, yurt dışından gelme gibi değişik nedenlerle okula kaydı yapılan öğrencilerin talepleri kurs merkezi müdürlüğünce değerlendirilir.</a:t>
            </a:r>
          </a:p>
          <a:p>
            <a:r>
              <a:rPr lang="tr-TR" b="1" dirty="0"/>
              <a:t>(7) Yıllık düzenlenecek kurslar; 5-11 inci sınıflarda öğrenim gören öğrenciler için eylül, 12 </a:t>
            </a:r>
            <a:r>
              <a:rPr lang="tr-TR" b="1" dirty="0" err="1"/>
              <a:t>nci</a:t>
            </a:r>
            <a:r>
              <a:rPr lang="tr-TR" b="1" dirty="0"/>
              <a:t> sınıflarda öğrenim görecek öğrenciler ile ortaöğretimden mezun olanlar için ise temmuz ayında başlayacak şekilde planlanır.</a:t>
            </a:r>
            <a:endParaRPr lang="tr-TR" dirty="0"/>
          </a:p>
          <a:p>
            <a:endParaRPr lang="tr-TR" dirty="0"/>
          </a:p>
        </p:txBody>
      </p:sp>
    </p:spTree>
    <p:extLst>
      <p:ext uri="{BB962C8B-B14F-4D97-AF65-F5344CB8AC3E}">
        <p14:creationId xmlns:p14="http://schemas.microsoft.com/office/powerpoint/2010/main" val="2801792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lstStyle/>
          <a:p>
            <a:r>
              <a:rPr lang="tr-TR" dirty="0"/>
              <a:t>Kurslara katılacaklar</a:t>
            </a:r>
            <a:endParaRPr lang="tr-TR" dirty="0"/>
          </a:p>
        </p:txBody>
      </p:sp>
      <p:sp>
        <p:nvSpPr>
          <p:cNvPr id="3" name="Content Placeholder 2"/>
          <p:cNvSpPr>
            <a:spLocks noGrp="1"/>
          </p:cNvSpPr>
          <p:nvPr>
            <p:ph sz="quarter" idx="13"/>
          </p:nvPr>
        </p:nvSpPr>
        <p:spPr>
          <a:xfrm>
            <a:off x="913774" y="1316182"/>
            <a:ext cx="10363826" cy="5112327"/>
          </a:xfrm>
        </p:spPr>
        <p:txBody>
          <a:bodyPr>
            <a:normAutofit fontScale="92500" lnSpcReduction="10000"/>
          </a:bodyPr>
          <a:lstStyle/>
          <a:p>
            <a:r>
              <a:rPr lang="tr-TR" dirty="0"/>
              <a:t>MADDE 6- (1) Kurslara;</a:t>
            </a:r>
          </a:p>
          <a:p>
            <a:r>
              <a:rPr lang="tr-TR" dirty="0"/>
              <a:t>a) Resmi ve özel örgün eğitim kurumları kapsamındaki Milli Eğitim Bakanlığı Okul Öncesi Eğitim ve İlköğretim Kurumları Yönetmeliğinin 32 </a:t>
            </a:r>
            <a:r>
              <a:rPr lang="tr-TR" dirty="0" err="1"/>
              <a:t>nci</a:t>
            </a:r>
            <a:r>
              <a:rPr lang="tr-TR" dirty="0"/>
              <a:t> maddesinin dördüncü fıkrasında belirtilen öğrenciler dahil ortaokul, imam hatip ortaokulu ve ortaöğretim kurumlarında kayıtlı olan öğrenciler; genel ilköğretim programı uygulanan özel eğitim ortaokulu/özel eğitim sınıfı, genel ortaöğretim programı uygulanan özel eğitim okulları ile mesleki ve teknik ortaöğretim programı uygulanan özel eğitim okulları öğrencileri,</a:t>
            </a:r>
          </a:p>
          <a:p>
            <a:r>
              <a:rPr lang="tr-TR" dirty="0"/>
              <a:t>b) Resmi ve özel örgün eğitim kurumlarının 5-12 </a:t>
            </a:r>
            <a:r>
              <a:rPr lang="tr-TR" dirty="0" err="1"/>
              <a:t>nci</a:t>
            </a:r>
            <a:r>
              <a:rPr lang="tr-TR" dirty="0"/>
              <a:t> sınıflarında öğrenim gören öğrenciler ile ortaöğretimden mezun olanlar,</a:t>
            </a:r>
          </a:p>
          <a:p>
            <a:r>
              <a:rPr lang="tr-TR" dirty="0"/>
              <a:t>katılabilir.</a:t>
            </a:r>
          </a:p>
          <a:p>
            <a:r>
              <a:rPr lang="tr-TR" dirty="0"/>
              <a:t>(2) Kurs merkezlerine, öncelikle kendi öğrencileri olmak üzere ortaöğretim kayıt alanı, komşu kayıt alanı veya diğer kayıt alanı içerisinde bulunan okullardan da öğrenci kabul edilebilir.</a:t>
            </a:r>
          </a:p>
          <a:p>
            <a:endParaRPr lang="tr-TR" dirty="0"/>
          </a:p>
        </p:txBody>
      </p:sp>
    </p:spTree>
    <p:extLst>
      <p:ext uri="{BB962C8B-B14F-4D97-AF65-F5344CB8AC3E}">
        <p14:creationId xmlns:p14="http://schemas.microsoft.com/office/powerpoint/2010/main" val="20969524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586828"/>
          </a:xfrm>
        </p:spPr>
        <p:txBody>
          <a:bodyPr/>
          <a:lstStyle/>
          <a:p>
            <a:r>
              <a:rPr lang="tr-TR" dirty="0"/>
              <a:t>Kurs süreleri</a:t>
            </a:r>
            <a:endParaRPr lang="tr-TR" dirty="0"/>
          </a:p>
        </p:txBody>
      </p:sp>
      <p:sp>
        <p:nvSpPr>
          <p:cNvPr id="3" name="Content Placeholder 2"/>
          <p:cNvSpPr>
            <a:spLocks noGrp="1"/>
          </p:cNvSpPr>
          <p:nvPr>
            <p:ph sz="quarter" idx="13"/>
          </p:nvPr>
        </p:nvSpPr>
        <p:spPr>
          <a:xfrm>
            <a:off x="913774" y="1316182"/>
            <a:ext cx="10363826" cy="4959927"/>
          </a:xfrm>
        </p:spPr>
        <p:txBody>
          <a:bodyPr>
            <a:normAutofit/>
          </a:bodyPr>
          <a:lstStyle/>
          <a:p>
            <a:r>
              <a:rPr lang="tr-TR" dirty="0"/>
              <a:t>MADDE 7- (1) Yaz döneminde açılan kursların süresi; 4 haftadan az 8 haftadan fazla, yıllık açılan kursun süresi ise 16 haftadan az 36 haftadan fazla olamaz.</a:t>
            </a:r>
          </a:p>
          <a:p>
            <a:r>
              <a:rPr lang="tr-TR" dirty="0"/>
              <a:t>(2) Kurslar, ders saatleri dışında saat 22:00'a kadar yapılabilir ve ihtiyaç duyulması halinde cumartesi, pazar günleri ile yarıyıl tatilinde de devam edebilir. Kurslarda bir ders saatinin süresi 40 dakikadır.</a:t>
            </a:r>
          </a:p>
          <a:p>
            <a:r>
              <a:rPr lang="tr-TR" dirty="0"/>
              <a:t>3) Kurs dönemlerine göre programlanan kurs saatleri, kurs merkezinin imkanları ölçüsünde her bir kurs günü 2 saatten az, 8 saatten çok olmamak üzere haftanın farklı günlerine dağıtılabilir. Ancak, ortaöğretim kurumları hariç bir güne aynı dersten 2 saatten fazla ders konulamaz.</a:t>
            </a:r>
          </a:p>
          <a:p>
            <a:r>
              <a:rPr lang="tr-TR" dirty="0"/>
              <a:t>(4) Kursların hangi gün ve saatlerde yapılacağını gösterir program ile program değişiklikleri kurs merkezi müdürlüklerince ilan edilir.</a:t>
            </a:r>
          </a:p>
          <a:p>
            <a:endParaRPr lang="tr-TR" dirty="0"/>
          </a:p>
        </p:txBody>
      </p:sp>
    </p:spTree>
    <p:extLst>
      <p:ext uri="{BB962C8B-B14F-4D97-AF65-F5344CB8AC3E}">
        <p14:creationId xmlns:p14="http://schemas.microsoft.com/office/powerpoint/2010/main" val="33429202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23</TotalTime>
  <Words>1624</Words>
  <Application>Microsoft Office PowerPoint</Application>
  <PresentationFormat>Widescreen</PresentationFormat>
  <Paragraphs>90</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Tw Cen MT</vt:lpstr>
      <vt:lpstr>Droplet</vt:lpstr>
      <vt:lpstr>MİLLİ EĞİTİM BAKANLIĞI DESTEKLEME VE YETİŞTİRME KURSLARI YÖNERGESİ</vt:lpstr>
      <vt:lpstr>BİRİNCİ BÖLÜM  Amaç, Kapsam, Dayanak ve Tanımlar Amaç </vt:lpstr>
      <vt:lpstr>Dayanak</vt:lpstr>
      <vt:lpstr>Tanımlar</vt:lpstr>
      <vt:lpstr>Tanımlar</vt:lpstr>
      <vt:lpstr>İKİNCİ BÖLÜMKurs Açma, Kapatma, Kurs Süreleri ve Öğrenci/Kursiyer Sayıları Kurs merkezi ve kurs açma yetkisi </vt:lpstr>
      <vt:lpstr>PowerPoint Presentation</vt:lpstr>
      <vt:lpstr>Kurslara katılacaklar</vt:lpstr>
      <vt:lpstr>Kurs süreleri</vt:lpstr>
      <vt:lpstr>Öğrenci/kursiyer sayısı</vt:lpstr>
      <vt:lpstr>Kurs süreleri</vt:lpstr>
      <vt:lpstr>Kursların kapatılması</vt:lpstr>
      <vt:lpstr>ÜÇÜNCÜ BÖLÜM Kurslarda Öğretim, Yönetim, Denetim ve Sorumluluk Kurs açılacak dersler</vt:lpstr>
      <vt:lpstr>Komisyon, öğretmenlerin seçimi ve görevlendirilmesi</vt:lpstr>
      <vt:lpstr>Komisyon, öğretmenlerin seçimi ve görevlendirilmesi</vt:lpstr>
      <vt:lpstr>Komisyon, öğretmenlerin seçimi ve görevlendirilmesi</vt:lpstr>
      <vt:lpstr>Kurslarda yararlanılacak kaynaklar ve Öğrenci/kursiyerlerle ilgili işlemler</vt:lpstr>
      <vt:lpstr>Kursların yönetimi, Kurs merkezi müdürü ve görevleri</vt:lpstr>
      <vt:lpstr>Kurs merkezi müdür yardımcısının görevleri</vt:lpstr>
      <vt:lpstr>Kurs çalışmalarının ve öğrenci/kursiyer başarısının değerlendirilmesi</vt:lpstr>
      <vt:lpstr>Kursların denetimi ve Sorumluluk</vt:lpstr>
      <vt:lpstr>DÖRDÜNCÜ BÖLÜM  Çeşitli ve Son Hükümler Kurs giderleri</vt:lpstr>
      <vt:lpstr>Tutulacak defter ve dosyalar</vt:lpstr>
      <vt:lpstr>Koordinasyon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Burak Kızıldemir</dc:creator>
  <cp:lastModifiedBy>Burak Kızıldemir</cp:lastModifiedBy>
  <cp:revision>3</cp:revision>
  <dcterms:created xsi:type="dcterms:W3CDTF">2019-08-30T09:09:46Z</dcterms:created>
  <dcterms:modified xsi:type="dcterms:W3CDTF">2019-08-30T09:33:11Z</dcterms:modified>
</cp:coreProperties>
</file>